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53"/>
  </p:notesMasterIdLst>
  <p:handoutMasterIdLst>
    <p:handoutMasterId r:id="rId54"/>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293" autoAdjust="0"/>
  </p:normalViewPr>
  <p:slideViewPr>
    <p:cSldViewPr snapToGrid="0">
      <p:cViewPr varScale="1">
        <p:scale>
          <a:sx n="76" d="100"/>
          <a:sy n="76" d="100"/>
        </p:scale>
        <p:origin x="132"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3/23/2020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3/23/2020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771078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a:t>
            </a:r>
            <a:r>
              <a:rPr lang="en-GB" baseline="0" dirty="0"/>
              <a:t> the exception is triggered, unless it is a lengthy instruction, the current instruction of the operating code finishes before the interrupt execution process starts. From here within 16 cycles (also called ‘interrupt latency’), first the current architectural state is saved onto the stack, and then the interrupt routine is prepared (load PC). Afterwards, the return address stored in the LR and the IPSR is loaded with the correct exception number to be executed. Now the interrupt code is started.</a:t>
            </a:r>
          </a:p>
          <a:p>
            <a:pPr marL="0" indent="0">
              <a:buFont typeface="Arial"/>
              <a:buNone/>
            </a:pPr>
            <a:endParaRPr lang="en-GB" baseline="0" dirty="0"/>
          </a:p>
          <a:p>
            <a:pPr marL="0" indent="0">
              <a:buFont typeface="Arial"/>
              <a:buNone/>
            </a:pPr>
            <a:r>
              <a:rPr lang="en-GB" baseline="0" dirty="0"/>
              <a:t>Steps are explained in the following slides.</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61120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b="0" i="0" kern="1200" dirty="0">
                <a:solidFill>
                  <a:schemeClr val="tx1"/>
                </a:solidFill>
                <a:effectLst/>
                <a:latin typeface="+mn-lt"/>
                <a:ea typeface="ＭＳ Ｐゴシック" charset="0"/>
                <a:cs typeface="ＭＳ Ｐゴシック" charset="0"/>
              </a:rPr>
              <a:t>Exception entry occurs when there is a pending exception with sufficient priority, and either</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the processor is in Thread mode, or the new exception is of higher priority than the exception being handled, in which case the new exception pre-empts the original exception. If </a:t>
            </a:r>
            <a:r>
              <a:rPr lang="en-GB" sz="1200" b="0" i="0" kern="1200" baseline="0" dirty="0">
                <a:solidFill>
                  <a:schemeClr val="tx1"/>
                </a:solidFill>
                <a:effectLst/>
                <a:latin typeface="+mn-lt"/>
                <a:ea typeface="ＭＳ Ｐゴシック" charset="0"/>
                <a:cs typeface="ＭＳ Ｐゴシック" charset="0"/>
              </a:rPr>
              <a:t>the current executing instruction takes many cycles to execute, then the instruction is abandoned and is restarted after the ISR execution. </a:t>
            </a:r>
            <a:endParaRPr lang="en-GB" sz="1200" b="0" i="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13821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00"/>
                </a:solidFill>
              </a:rPr>
              <a:t>Alike calling a subroutine,</a:t>
            </a:r>
            <a:r>
              <a:rPr lang="en-US" baseline="0" dirty="0">
                <a:solidFill>
                  <a:srgbClr val="FFFF00"/>
                </a:solidFill>
              </a:rPr>
              <a:t> </a:t>
            </a:r>
            <a:r>
              <a:rPr lang="en-US" baseline="0" dirty="0"/>
              <a:t>the processor pushes information onto the current stack (PC, </a:t>
            </a:r>
            <a:r>
              <a:rPr lang="en-US" baseline="0" dirty="0" err="1"/>
              <a:t>xPSR</a:t>
            </a:r>
            <a:r>
              <a:rPr lang="en-US" baseline="0" dirty="0"/>
              <a:t>, LR and registers) before beginning to execute the exception code. The operation of pushing content to the stack is called stacking, whereas the structure of the eight words is called a stack frame.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the termination of the routine it will be restored and continued from this point.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7091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memor</a:t>
            </a:r>
            <a:r>
              <a:rPr lang="en-US" baseline="0" dirty="0"/>
              <a:t>y snapshot shows the saved registers on the stack. Each word in the stack now holds the value of each one of the registers that are pushed in the stack (stack frame).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46991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fter saving the registers and before executing the ISR-code, the execution of the exception needs to be prepared. To do this, the code execution must be switched into privileged mode, so the processor has more access to the core functions, such as f</a:t>
            </a:r>
            <a:r>
              <a:rPr lang="en-US" dirty="0"/>
              <a:t>ull access to the MSR,</a:t>
            </a:r>
            <a:r>
              <a:rPr lang="en-US" baseline="0" dirty="0"/>
              <a:t> the</a:t>
            </a:r>
            <a:r>
              <a:rPr lang="en-US" dirty="0"/>
              <a:t> MRS instructions</a:t>
            </a:r>
            <a:r>
              <a:rPr lang="en-US" baseline="0" dirty="0"/>
              <a:t>, </a:t>
            </a:r>
            <a:r>
              <a:rPr lang="en-US" dirty="0"/>
              <a:t>the CPS instructions, and</a:t>
            </a:r>
            <a:r>
              <a:rPr lang="en-US" baseline="0" dirty="0"/>
              <a:t> a</a:t>
            </a:r>
            <a:r>
              <a:rPr lang="en-US" dirty="0"/>
              <a:t>ccess the system timer, NVIC, or system control block.</a:t>
            </a:r>
          </a:p>
          <a:p>
            <a:endParaRPr lang="en-US" baseline="0" dirty="0"/>
          </a:p>
          <a:p>
            <a:r>
              <a:rPr lang="en-US" baseline="0" dirty="0"/>
              <a:t>This needs to be reversed again after finishing the exception code and returning to normal operation.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078671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this slide, </a:t>
            </a:r>
            <a:r>
              <a:rPr lang="en-US" baseline="0" dirty="0"/>
              <a:t>you can see that the exception handler is triggered</a:t>
            </a:r>
            <a:r>
              <a:rPr lang="en-US" dirty="0"/>
              <a:t>,</a:t>
            </a:r>
            <a:r>
              <a:rPr lang="en-US" baseline="0" dirty="0"/>
              <a:t> and the execution mode is changed from Thread to Handler. </a:t>
            </a:r>
            <a:r>
              <a:rPr lang="en-GB" sz="1200" b="0" i="0" kern="1200" dirty="0">
                <a:solidFill>
                  <a:schemeClr val="tx1"/>
                </a:solidFill>
                <a:effectLst/>
                <a:latin typeface="+mn-lt"/>
                <a:ea typeface="ＭＳ Ｐゴシック" charset="0"/>
                <a:cs typeface="ＭＳ Ｐゴシック" charset="0"/>
              </a:rPr>
              <a:t>Code in Handler mode is always executed as Privileged</a:t>
            </a:r>
            <a:r>
              <a:rPr lang="en-GB" dirty="0"/>
              <a:t>; therefore</a:t>
            </a:r>
            <a:r>
              <a:rPr lang="en-GB" sz="1200" b="0" i="0" kern="1200" dirty="0">
                <a:solidFill>
                  <a:schemeClr val="tx1"/>
                </a:solidFill>
                <a:effectLst/>
                <a:latin typeface="+mn-lt"/>
                <a:ea typeface="ＭＳ Ｐゴシック" charset="0"/>
                <a:cs typeface="ＭＳ Ｐゴシック" charset="0"/>
              </a:rPr>
              <a:t>, the core will automatically switch to Privileged mode when exceptions occur.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08956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Another change</a:t>
            </a:r>
            <a:r>
              <a:rPr lang="en-US" baseline="0" dirty="0"/>
              <a:t> that took place after the exception handler triggering is the value of IPSR</a:t>
            </a:r>
            <a:r>
              <a:rPr lang="en-US" b="0" i="0" baseline="0" dirty="0"/>
              <a:t> (</a:t>
            </a:r>
            <a:r>
              <a:rPr lang="en-GB" sz="1200" b="0" i="0" kern="1200" dirty="0">
                <a:solidFill>
                  <a:schemeClr val="tx1"/>
                </a:solidFill>
                <a:effectLst/>
                <a:latin typeface="+mn-lt"/>
                <a:ea typeface="ＭＳ Ｐゴシック" charset="0"/>
                <a:cs typeface="ＭＳ Ｐゴシック" charset="0"/>
              </a:rPr>
              <a:t>Interrupt Program Status Register</a:t>
            </a:r>
            <a:r>
              <a:rPr lang="en-US" b="0" i="0" baseline="0" dirty="0"/>
              <a:t>) which is in [8:0] bit position on the </a:t>
            </a:r>
            <a:r>
              <a:rPr lang="en-US" b="0" i="0" baseline="0" dirty="0" err="1"/>
              <a:t>xPSR</a:t>
            </a:r>
            <a:r>
              <a:rPr lang="en-US" b="0" i="0" baseline="0" dirty="0"/>
              <a:t> register.  According to IPSR bit assignments, 0x10 stands for the interrupt exception handler type. </a:t>
            </a:r>
            <a:endParaRPr lang="en-US" b="0" i="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200960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When an</a:t>
            </a:r>
            <a:r>
              <a:rPr lang="en-US" baseline="0" dirty="0"/>
              <a:t> exception is triggered, the program counter is loaded with the corresponding exception handler code according to the exception handler type, which can be found on the vector table.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81471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b="0" i="0" kern="1200" dirty="0">
                <a:solidFill>
                  <a:schemeClr val="tx1"/>
                </a:solidFill>
                <a:effectLst/>
                <a:latin typeface="+mn-lt"/>
                <a:ea typeface="ＭＳ Ｐゴシック" charset="0"/>
                <a:cs typeface="ＭＳ Ｐゴシック" charset="0"/>
              </a:rPr>
              <a:t>The vector table contains the reset value of the stack pointer, and the start addresses, also called exception vectors, for all exception handlers. The least-significant bit of each vector must be 1, indicating that the exception handler is Thumb code.</a:t>
            </a:r>
            <a:r>
              <a:rPr lang="en-GB" sz="1200" b="0" i="0" kern="1200" baseline="0" dirty="0">
                <a:solidFill>
                  <a:schemeClr val="tx1"/>
                </a:solidFill>
                <a:effectLst/>
                <a:latin typeface="+mn-lt"/>
                <a:ea typeface="ＭＳ Ｐゴシック" charset="0"/>
                <a:cs typeface="ＭＳ Ｐゴシック" charset="0"/>
              </a:rPr>
              <a:t> </a:t>
            </a:r>
            <a:r>
              <a:rPr lang="en-GB" sz="1200" b="0" i="0" kern="1200" dirty="0">
                <a:solidFill>
                  <a:schemeClr val="tx1"/>
                </a:solidFill>
                <a:effectLst/>
                <a:latin typeface="+mn-lt"/>
                <a:ea typeface="ＭＳ Ｐゴシック" charset="0"/>
                <a:cs typeface="ＭＳ Ｐゴシック" charset="0"/>
              </a:rPr>
              <a:t>The Cortex-M4 processor only supports execution of instructions in Thumb state.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2444533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Here the program counter is loaded with the addres</a:t>
            </a:r>
            <a:r>
              <a:rPr lang="en-US" baseline="0" dirty="0"/>
              <a:t>s of the first instruction of the exception handler code.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971012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module starts with a general introduction into interrupts and their handling within the controller and the Arm architecture.</a:t>
            </a:r>
          </a:p>
          <a:p>
            <a:r>
              <a:rPr lang="en-GB" baseline="0" dirty="0"/>
              <a:t>After explaining external and internal interrupts, general program design is discussed.</a:t>
            </a:r>
          </a:p>
          <a:p>
            <a:endParaRPr lang="en-GB" baseline="0" dirty="0"/>
          </a:p>
          <a:p>
            <a:r>
              <a:rPr lang="en-GB" dirty="0"/>
              <a:t>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892340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stacking is complete, the processor starts executing the exception handler. At the same time, the processor writes an EXC_RETURN value to the LR. This indicates which stack pointer corresponds to the stack frame, and what operation mode the processor was in before the entry occurred.</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3033858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this</a:t>
            </a:r>
            <a:r>
              <a:rPr lang="en-US" baseline="0" dirty="0"/>
              <a:t> example, the LR has been loaded with  </a:t>
            </a:r>
            <a:r>
              <a:rPr lang="en-US" dirty="0"/>
              <a:t>0xFFFF_FFF9</a:t>
            </a:r>
            <a:r>
              <a:rPr lang="en-US" baseline="0" dirty="0"/>
              <a:t> </a:t>
            </a:r>
            <a:r>
              <a:rPr lang="en-US" sz="1200" dirty="0"/>
              <a:t>EXC_RETURN code. This code reveals</a:t>
            </a:r>
            <a:r>
              <a:rPr lang="en-US" sz="1200" baseline="0" dirty="0"/>
              <a:t> that it will return </a:t>
            </a:r>
            <a:r>
              <a:rPr lang="en-US" baseline="0" dirty="0"/>
              <a:t>to normal MSP thread mode after ISR execution.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4014629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 exception code has started executing. If nested interrupts are allowed, this can be stopped by another, higher priority interrupt. Otherwise, nested interrupts may also be prohibited.</a:t>
            </a:r>
            <a:r>
              <a:rPr lang="en-US" baseline="0" dirty="0">
                <a:sym typeface="Wingdings"/>
              </a:rPr>
              <a:t> In that case, only high priority exceptions, such as a reset or watchdog event, may interrupt this code.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255023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Now additional code has been executed, and</a:t>
            </a:r>
            <a:r>
              <a:rPr lang="en-GB" baseline="0" dirty="0"/>
              <a:t> registers values have been </a:t>
            </a:r>
            <a:r>
              <a:rPr lang="en-GB" dirty="0"/>
              <a:t>pushed to the stack.</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294217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ＭＳ Ｐゴシック" charset="0"/>
                <a:cs typeface="ＭＳ Ｐゴシック" charset="0"/>
              </a:rPr>
              <a:t>Exception return occurs when the processor is in Handler mode and loads the EXC_RETURN value into the PC,</a:t>
            </a:r>
            <a:r>
              <a:rPr lang="en-GB" sz="1200" b="0" i="0" kern="1200" baseline="0" dirty="0">
                <a:solidFill>
                  <a:schemeClr val="tx1"/>
                </a:solidFill>
                <a:effectLst/>
                <a:latin typeface="+mn-lt"/>
                <a:ea typeface="ＭＳ Ｐゴシック" charset="0"/>
                <a:cs typeface="ＭＳ Ｐゴシック" charset="0"/>
              </a:rPr>
              <a:t> in order to restore context and resume execution of the main code.</a:t>
            </a:r>
          </a:p>
          <a:p>
            <a:endParaRPr lang="en-GB" sz="1200" b="0" i="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1552291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is no special instruction for returning from interrupt. </a:t>
            </a:r>
            <a:r>
              <a:rPr lang="en-US" dirty="0"/>
              <a:t>The interrupt routine</a:t>
            </a:r>
            <a:r>
              <a:rPr lang="en-US" baseline="0" dirty="0"/>
              <a:t> is terminated like a regular branch. </a:t>
            </a:r>
          </a:p>
          <a:p>
            <a:r>
              <a:rPr lang="en-US" baseline="0" dirty="0"/>
              <a:t>Depending on where the return address has been stored, either BX LR is used if the return address is still in LR, or the return address has been stored on the stack and is recalled with POP.</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214048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Initially, R4 and PC will be popped from the stack.</a:t>
            </a:r>
            <a:r>
              <a:rPr lang="en-US" baseline="0" dirty="0"/>
              <a:t> PC will be loaded with the </a:t>
            </a:r>
            <a:r>
              <a:rPr lang="en-US" dirty="0"/>
              <a:t>EXC_RETURN code.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1591028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If the return mode is set to ‘handler’, the controller may execute another interrupt; otherwise it returns to the normal program execution.</a:t>
            </a:r>
          </a:p>
          <a:p>
            <a:endParaRPr lang="en-US" dirty="0"/>
          </a:p>
          <a:p>
            <a:r>
              <a:rPr lang="en-US" baseline="0" dirty="0"/>
              <a:t>Returning into the normal thread mode, </a:t>
            </a:r>
            <a:r>
              <a:rPr lang="en-US" dirty="0"/>
              <a:t>the next step is to</a:t>
            </a:r>
            <a:r>
              <a:rPr lang="en-US" baseline="0" dirty="0"/>
              <a:t> </a:t>
            </a:r>
            <a:r>
              <a:rPr lang="en-US" dirty="0"/>
              <a:t>determine</a:t>
            </a:r>
            <a:r>
              <a:rPr lang="en-US" baseline="0" dirty="0"/>
              <a:t> from which stack (MSP or PSP) the data should be restored. </a:t>
            </a:r>
            <a:r>
              <a:rPr lang="en-GB" dirty="0"/>
              <a:t>This decision is mainly made to prevent the main program from running out of stack space. </a:t>
            </a:r>
            <a:r>
              <a:rPr lang="en-US" baseline="0" dirty="0"/>
              <a:t>As seen on previous slides, the stack is defined by the second bit of the EXC_RETURN: if 0 then the information is in the MSP, if 1 then it is in the PSP.</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183880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a:t>
            </a:r>
            <a:r>
              <a:rPr lang="en-US" baseline="0" dirty="0"/>
              <a:t> this example, according to the </a:t>
            </a:r>
            <a:r>
              <a:rPr lang="en-US" dirty="0"/>
              <a:t>EXC_RETURN</a:t>
            </a:r>
            <a:r>
              <a:rPr lang="en-US" baseline="0" dirty="0"/>
              <a:t> code, we are going to return to thread mode with the main stack pointer and pop stack frame back to registers.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538796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all exception handling registers have been restored (R0, R1, R2, R3, R12, LR, PC, </a:t>
            </a:r>
            <a:r>
              <a:rPr lang="en-GB" dirty="0" err="1"/>
              <a:t>xPSR</a:t>
            </a:r>
            <a:r>
              <a:rPr lang="en-GB" dirty="0"/>
              <a:t>), and the stack point (SP) points to the value before the interrupt execution.</a:t>
            </a:r>
            <a:r>
              <a:rPr lang="en-GB" baseline="0" dirty="0"/>
              <a:t> </a:t>
            </a:r>
            <a:r>
              <a:rPr lang="en-GB" dirty="0"/>
              <a:t>The thread mode is active again, and the PC points to the next regular code instruction at 0x0000_0a70. </a:t>
            </a:r>
          </a:p>
          <a:p>
            <a:endParaRPr lang="en-GB" dirty="0"/>
          </a:p>
          <a:p>
            <a:r>
              <a:rPr lang="en-GB" dirty="0"/>
              <a:t>The system is in the same execution state as before the interrupt.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338737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Let’s consider the following example:</a:t>
            </a:r>
          </a:p>
          <a:p>
            <a:pPr marL="0" indent="0">
              <a:buNone/>
            </a:pPr>
            <a:endParaRPr lang="en-GB" baseline="0" dirty="0"/>
          </a:p>
          <a:p>
            <a:pPr marL="0" indent="0">
              <a:buNone/>
            </a:pPr>
            <a:r>
              <a:rPr lang="en-GB" baseline="0" dirty="0"/>
              <a:t>Using a switch, we want to change the colour of an RGB LED when it is pressed. To do this, we apply an external switch to a GPIO pin on the controller. In order to prevent the GPIO pin from being ‘open’, we will use a </a:t>
            </a:r>
            <a:r>
              <a:rPr lang="en-GB" dirty="0"/>
              <a:t>pull-up </a:t>
            </a:r>
            <a:r>
              <a:rPr lang="en-GB" baseline="0" dirty="0"/>
              <a:t>resistor, as shown in the slide.</a:t>
            </a:r>
          </a:p>
          <a:p>
            <a:pPr marL="0" indent="0">
              <a:buNone/>
            </a:pPr>
            <a:endParaRPr lang="en-GB" baseline="0" dirty="0"/>
          </a:p>
          <a:p>
            <a:pPr marL="0" indent="0">
              <a:buNone/>
            </a:pPr>
            <a:r>
              <a:rPr lang="en-GB" baseline="0" dirty="0"/>
              <a:t>In the following slides, you will see how to implement interrupts by using this example system.</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71115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interrupts:</a:t>
            </a:r>
            <a:r>
              <a:rPr lang="en-US" baseline="0" dirty="0"/>
              <a:t> primarily ‘regular’ and ‘exceptional’ interrupts. </a:t>
            </a:r>
          </a:p>
          <a:p>
            <a:endParaRPr lang="en-US" baseline="0" dirty="0"/>
          </a:p>
          <a:p>
            <a:r>
              <a:rPr lang="en-US" dirty="0"/>
              <a:t>Regular interrupts are based on asynchronous external events; for</a:t>
            </a:r>
            <a:r>
              <a:rPr lang="en-US" baseline="0" dirty="0"/>
              <a:t> example, </a:t>
            </a:r>
            <a:r>
              <a:rPr lang="en-US" dirty="0"/>
              <a:t>they are created by ADC conversions,</a:t>
            </a:r>
            <a:r>
              <a:rPr lang="en-US" baseline="0" dirty="0"/>
              <a:t> </a:t>
            </a:r>
            <a:r>
              <a:rPr lang="en-US" dirty="0"/>
              <a:t>or data received at serial ports. Exceptions usually occur synchronously, which means they are the result of undesirable behavior of</a:t>
            </a:r>
            <a:r>
              <a:rPr lang="en-US" baseline="0" dirty="0"/>
              <a:t> executed instructions</a:t>
            </a:r>
            <a:r>
              <a:rPr lang="en-US" dirty="0"/>
              <a:t>. </a:t>
            </a:r>
            <a:r>
              <a:rPr lang="en-US" baseline="0" dirty="0"/>
              <a:t> Because they happen at the same time as </a:t>
            </a:r>
            <a:r>
              <a:rPr lang="en-US" dirty="0"/>
              <a:t>the code, they</a:t>
            </a:r>
            <a:r>
              <a:rPr lang="en-US" baseline="0" dirty="0"/>
              <a:t> are called ‘</a:t>
            </a:r>
            <a:r>
              <a:rPr lang="en-US" dirty="0"/>
              <a:t>synchronous’.</a:t>
            </a:r>
          </a:p>
          <a:p>
            <a:endParaRPr lang="en-US" dirty="0"/>
          </a:p>
          <a:p>
            <a:r>
              <a:rPr lang="en-US" dirty="0"/>
              <a:t>Most interrupts can be masked; that</a:t>
            </a:r>
            <a:r>
              <a:rPr lang="en-US" baseline="0" dirty="0"/>
              <a:t> is, </a:t>
            </a:r>
            <a:r>
              <a:rPr lang="en-US" dirty="0"/>
              <a:t>they can be disabled. The term ‘masked’ comes from the bit mask which is defined to filter unneeded</a:t>
            </a:r>
            <a:r>
              <a:rPr lang="en-US" baseline="0" dirty="0"/>
              <a:t> </a:t>
            </a:r>
            <a:r>
              <a:rPr lang="en-US" dirty="0"/>
              <a:t>or unwanted interrupts. But not all interrupts are</a:t>
            </a:r>
            <a:r>
              <a:rPr lang="en-US" baseline="0" dirty="0"/>
              <a:t> maskable; for example, the watchdog interrupt is not maskable. In this case, they are called non-maskable interrupt (NMI).</a:t>
            </a:r>
          </a:p>
          <a:p>
            <a:pPr marL="0" lvl="0" indent="0">
              <a:buFontTx/>
              <a:buNone/>
            </a:pPr>
            <a:endParaRPr lang="en-US" dirty="0"/>
          </a:p>
          <a:p>
            <a:pPr marL="0" lvl="0" indent="0">
              <a:buFontTx/>
              <a:buNone/>
            </a:pPr>
            <a:r>
              <a:rPr lang="en-US" dirty="0"/>
              <a:t>The code being forced</a:t>
            </a:r>
            <a:r>
              <a:rPr lang="en-US" baseline="0" dirty="0"/>
              <a:t> to </a:t>
            </a:r>
            <a:r>
              <a:rPr lang="en-US" dirty="0"/>
              <a:t>executed by an interrupt is called interrupt service routine (ISR).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3459147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sz="1200" b="0" i="0" kern="1200" dirty="0">
                <a:solidFill>
                  <a:schemeClr val="tx1"/>
                </a:solidFill>
                <a:effectLst/>
                <a:latin typeface="+mn-lt"/>
                <a:ea typeface="ＭＳ Ｐゴシック" charset="0"/>
                <a:cs typeface="ＭＳ Ｐゴシック" charset="0"/>
              </a:rPr>
              <a:t>Nested Vectored Interrupt Controller (NVIC) </a:t>
            </a:r>
            <a:r>
              <a:rPr lang="en-GB" dirty="0"/>
              <a:t> provides configurable interrupt handling abilities to the processor. It</a:t>
            </a:r>
            <a:r>
              <a:rPr lang="en-GB" baseline="0" dirty="0"/>
              <a:t> </a:t>
            </a:r>
            <a:r>
              <a:rPr lang="en-GB" dirty="0"/>
              <a:t>facilitates low-latency exception and interrupt handling, and</a:t>
            </a:r>
            <a:r>
              <a:rPr lang="en-GB" baseline="0" dirty="0"/>
              <a:t> </a:t>
            </a:r>
            <a:r>
              <a:rPr lang="en-GB" dirty="0"/>
              <a:t>controls power management. </a:t>
            </a:r>
          </a:p>
          <a:p>
            <a:endParaRPr lang="en-GB" dirty="0"/>
          </a:p>
          <a:p>
            <a:r>
              <a:rPr lang="en-GB" sz="1200" b="0" i="0" kern="1200" dirty="0">
                <a:solidFill>
                  <a:schemeClr val="tx1"/>
                </a:solidFill>
                <a:effectLst/>
                <a:latin typeface="+mn-lt"/>
                <a:ea typeface="ＭＳ Ｐゴシック" charset="0"/>
                <a:cs typeface="ＭＳ Ｐゴシック" charset="0"/>
              </a:rPr>
              <a:t>The NVIC offers very fast interrupt handling, and provides the vector table as a set of real vectors (addresses).</a:t>
            </a:r>
          </a:p>
          <a:p>
            <a:r>
              <a:rPr lang="en-GB" sz="1200" b="0" i="0" kern="1200" dirty="0">
                <a:solidFill>
                  <a:schemeClr val="tx1"/>
                </a:solidFill>
                <a:effectLst/>
                <a:latin typeface="+mn-lt"/>
                <a:ea typeface="ＭＳ Ｐゴシック" charset="0"/>
                <a:cs typeface="ＭＳ Ｐゴシック" charset="0"/>
              </a:rPr>
              <a:t>In addition, the NVIC</a:t>
            </a:r>
            <a:r>
              <a:rPr lang="en-GB" sz="1200" b="0" i="0" kern="1200" baseline="0" dirty="0">
                <a:solidFill>
                  <a:schemeClr val="tx1"/>
                </a:solidFill>
                <a:effectLst/>
                <a:latin typeface="+mn-lt"/>
                <a:ea typeface="ＭＳ Ｐゴシック" charset="0"/>
                <a:cs typeface="ＭＳ Ｐゴシック" charset="0"/>
              </a:rPr>
              <a:t> s</a:t>
            </a:r>
            <a:r>
              <a:rPr lang="en-GB" sz="1200" b="0" i="0" kern="1200" dirty="0">
                <a:solidFill>
                  <a:schemeClr val="tx1"/>
                </a:solidFill>
                <a:effectLst/>
                <a:latin typeface="+mn-lt"/>
                <a:ea typeface="ＭＳ Ｐゴシック" charset="0"/>
                <a:cs typeface="ＭＳ Ｐゴシック" charset="0"/>
              </a:rPr>
              <a:t>aves, and automatically restores, a set of the CPU registers (R0-R3, R12, PC, PSR, and LR),</a:t>
            </a:r>
            <a:r>
              <a:rPr lang="en-GB" sz="1200" b="0" i="0" kern="1200" baseline="0" dirty="0">
                <a:solidFill>
                  <a:schemeClr val="tx1"/>
                </a:solidFill>
                <a:effectLst/>
                <a:latin typeface="+mn-lt"/>
                <a:ea typeface="ＭＳ Ｐゴシック" charset="0"/>
                <a:cs typeface="ＭＳ Ｐゴシック" charset="0"/>
              </a:rPr>
              <a:t> d</a:t>
            </a:r>
            <a:r>
              <a:rPr lang="en-GB" sz="1200" b="0" i="0" kern="1200" dirty="0">
                <a:solidFill>
                  <a:schemeClr val="tx1"/>
                </a:solidFill>
                <a:effectLst/>
                <a:latin typeface="+mn-lt"/>
                <a:ea typeface="ＭＳ Ｐゴシック" charset="0"/>
                <a:cs typeface="ＭＳ Ｐゴシック" charset="0"/>
              </a:rPr>
              <a:t>oes a quick entry to the next pending interrupt without a complete pop/push sequence,</a:t>
            </a:r>
            <a:r>
              <a:rPr lang="en-GB" sz="1200" b="0" i="0" kern="1200" baseline="0" dirty="0">
                <a:solidFill>
                  <a:schemeClr val="tx1"/>
                </a:solidFill>
                <a:effectLst/>
                <a:latin typeface="+mn-lt"/>
                <a:ea typeface="ＭＳ Ｐゴシック" charset="0"/>
                <a:cs typeface="ＭＳ Ｐゴシック" charset="0"/>
              </a:rPr>
              <a:t> and s</a:t>
            </a:r>
            <a:r>
              <a:rPr lang="en-GB" sz="1200" b="0" i="0" kern="1200" dirty="0">
                <a:solidFill>
                  <a:schemeClr val="tx1"/>
                </a:solidFill>
                <a:effectLst/>
                <a:latin typeface="+mn-lt"/>
                <a:ea typeface="ＭＳ Ｐゴシック" charset="0"/>
                <a:cs typeface="ＭＳ Ｐゴシック" charset="0"/>
              </a:rPr>
              <a:t>erves a complete set of 255 (240 external) interrupts.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3467908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interrupts are managed and prioritized by the nested vector interrupt controller (NVIC).</a:t>
            </a:r>
            <a:r>
              <a:rPr lang="en-US" baseline="0" dirty="0"/>
              <a:t> A “nested interrupt” is an interrupt routine call within another active interrupt. This second interrupt is called “nested”.</a:t>
            </a:r>
          </a:p>
          <a:p>
            <a:r>
              <a:rPr lang="en-US" dirty="0"/>
              <a:t>There are two possible states:</a:t>
            </a:r>
            <a:r>
              <a:rPr lang="en-US" baseline="0" dirty="0"/>
              <a:t> the</a:t>
            </a:r>
            <a:r>
              <a:rPr lang="en-US" dirty="0"/>
              <a:t> “enable state”, which means that interrupts are recognized, and the “pending state”,</a:t>
            </a:r>
            <a:r>
              <a:rPr lang="en-US" baseline="0" dirty="0"/>
              <a:t> which</a:t>
            </a:r>
            <a:r>
              <a:rPr lang="en-US" dirty="0"/>
              <a:t> means that an interrupt has been requested and detected but is not serviced yet.</a:t>
            </a:r>
          </a:p>
          <a:p>
            <a:pPr marL="171450" indent="-171450">
              <a:buFontTx/>
              <a:buChar cha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CMSIS</a:t>
            </a:r>
            <a:r>
              <a:rPr lang="en-US" b="0" baseline="0" dirty="0"/>
              <a:t> is the</a:t>
            </a:r>
            <a:r>
              <a:rPr lang="en-US" b="0" dirty="0"/>
              <a:t> Cortex Microcontroller Software Interface Standard, a vendor independent interface for debugging that also provides commands for controlling the NVIC.</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1796569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Priority Mask Register: The PRIMASK register prevents activation of all exceptions with configurable priority. When</a:t>
            </a:r>
            <a:r>
              <a:rPr lang="en-GB" baseline="0" dirty="0"/>
              <a:t> the</a:t>
            </a:r>
            <a:r>
              <a:rPr lang="en-GB" dirty="0"/>
              <a:t> PRIMASK register bit is set, it prevents the activation of all exceptions with</a:t>
            </a:r>
            <a:r>
              <a:rPr lang="en-GB" baseline="0" dirty="0"/>
              <a:t> configurable priority</a:t>
            </a:r>
            <a:r>
              <a:rPr lang="en-GB" dirty="0"/>
              <a:t>. </a:t>
            </a:r>
          </a:p>
          <a:p>
            <a:endParaRPr lang="en-GB" dirty="0"/>
          </a:p>
          <a:p>
            <a:r>
              <a:rPr lang="en-GB" dirty="0"/>
              <a:t>This eliminates the problem of so-called data races. A data race occurs when two independent threats may access the same data. If one threat is manipulating data, another one also needs the, in this case unknown, order of operations. To prevent such a situation the PM flag is set.</a:t>
            </a:r>
          </a:p>
          <a:p>
            <a:endParaRPr lang="en-GB" dirty="0"/>
          </a:p>
          <a:p>
            <a:r>
              <a:rPr lang="en-GB" dirty="0"/>
              <a:t>The CMSIS-Core API provides dedicated commands to manipulate the PRIMASK and the PM flag.</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a:p>
        </p:txBody>
      </p:sp>
    </p:spTree>
    <p:extLst>
      <p:ext uri="{BB962C8B-B14F-4D97-AF65-F5344CB8AC3E}">
        <p14:creationId xmlns:p14="http://schemas.microsoft.com/office/powerpoint/2010/main" val="2542008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priority of nearly simultaneous interrupts is important. Here, </a:t>
            </a:r>
            <a:r>
              <a:rPr lang="en-US" baseline="0" dirty="0"/>
              <a:t>a</a:t>
            </a:r>
            <a:r>
              <a:rPr lang="en-US" dirty="0"/>
              <a:t> priority can be defined. The reset has the highest priority (-3)</a:t>
            </a:r>
            <a:r>
              <a:rPr lang="en-US" baseline="0" dirty="0"/>
              <a:t> and the external exceptions are adjustable to higher priorities. The values are stored in the interrupt priority register.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a:p>
        </p:txBody>
      </p:sp>
    </p:spTree>
    <p:extLst>
      <p:ext uri="{BB962C8B-B14F-4D97-AF65-F5344CB8AC3E}">
        <p14:creationId xmlns:p14="http://schemas.microsoft.com/office/powerpoint/2010/main" val="351435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When multiple exceptions are valid at the same time (i.e. more than one exception occurs during execution of an instruction), they are handled by the core (after completing the execution of the current instruction), according to their</a:t>
            </a:r>
            <a:r>
              <a:rPr lang="en-GB" baseline="0" dirty="0"/>
              <a:t> </a:t>
            </a:r>
            <a:r>
              <a:rPr lang="en-GB" dirty="0"/>
              <a:t>priority.</a:t>
            </a:r>
            <a:r>
              <a:rPr lang="en-GB" baseline="0" dirty="0"/>
              <a:t>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a:p>
        </p:txBody>
      </p:sp>
    </p:spTree>
    <p:extLst>
      <p:ext uri="{BB962C8B-B14F-4D97-AF65-F5344CB8AC3E}">
        <p14:creationId xmlns:p14="http://schemas.microsoft.com/office/powerpoint/2010/main" val="426264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and the following slides, w</a:t>
            </a:r>
            <a:r>
              <a:rPr lang="en-US" dirty="0"/>
              <a:t>e are going to</a:t>
            </a:r>
            <a:r>
              <a:rPr lang="en-US" baseline="0" dirty="0"/>
              <a:t> explore the timing behavior of </a:t>
            </a:r>
            <a:r>
              <a:rPr lang="en-US" dirty="0"/>
              <a:t>the example</a:t>
            </a:r>
            <a:r>
              <a:rPr lang="en-US" baseline="0" dirty="0"/>
              <a:t> </a:t>
            </a:r>
            <a:r>
              <a:rPr lang="en-US" dirty="0"/>
              <a:t>that we are using in</a:t>
            </a:r>
            <a:r>
              <a:rPr lang="en-US" baseline="0" dirty="0"/>
              <a:t> this module (</a:t>
            </a:r>
            <a:r>
              <a:rPr lang="en-US" dirty="0"/>
              <a:t>the switched</a:t>
            </a:r>
            <a:r>
              <a:rPr lang="en-US" baseline="0" dirty="0"/>
              <a:t> LED).</a:t>
            </a:r>
          </a:p>
          <a:p>
            <a:endParaRPr lang="en-US" baseline="0" dirty="0"/>
          </a:p>
          <a:p>
            <a:r>
              <a:rPr lang="en-US" dirty="0"/>
              <a:t>The timing analysis is made with the help of a logic analyzer. In our experiment, we learned</a:t>
            </a:r>
            <a:r>
              <a:rPr lang="en-US" baseline="0" dirty="0"/>
              <a:t> that the switch is pressed for 0.21s, and the ISR is triggered in response to the falling edge of the signal switch.   The DBG_MAIN signal is the debug signal that toggles on every loop iteration of our main code. </a:t>
            </a:r>
            <a:r>
              <a:rPr lang="en-US" dirty="0"/>
              <a:t>Here, the interrupts seem not to be working, because the DMG_MAIN</a:t>
            </a:r>
            <a:r>
              <a:rPr lang="en-US" baseline="0" dirty="0"/>
              <a:t> signal </a:t>
            </a:r>
            <a:r>
              <a:rPr lang="en-US" dirty="0"/>
              <a:t>is running continuously.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a:p>
        </p:txBody>
      </p:sp>
    </p:spTree>
    <p:extLst>
      <p:ext uri="{BB962C8B-B14F-4D97-AF65-F5344CB8AC3E}">
        <p14:creationId xmlns:p14="http://schemas.microsoft.com/office/powerpoint/2010/main" val="3398663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important aspect of interrupts is “latency”.</a:t>
            </a:r>
          </a:p>
          <a:p>
            <a:r>
              <a:rPr lang="en-US" dirty="0"/>
              <a:t>Latency is defined as the time delay between when the interrupts are triggered, and when</a:t>
            </a:r>
            <a:r>
              <a:rPr lang="en-US" baseline="0" dirty="0"/>
              <a:t> </a:t>
            </a:r>
            <a:r>
              <a:rPr lang="en-US" dirty="0"/>
              <a:t>the interrupt service routine </a:t>
            </a:r>
            <a:r>
              <a:rPr lang="en-US" baseline="0" dirty="0"/>
              <a:t>begins to execute.  </a:t>
            </a:r>
            <a:r>
              <a:rPr lang="en-US" dirty="0"/>
              <a:t>In some</a:t>
            </a:r>
            <a:r>
              <a:rPr lang="en-US" baseline="0" dirty="0"/>
              <a:t> applications, latency is critical; for example, when an analog waveform is sampled. </a:t>
            </a:r>
            <a:endParaRPr lang="en-US" dirty="0"/>
          </a:p>
          <a:p>
            <a:endParaRPr lang="en-US" dirty="0"/>
          </a:p>
          <a:p>
            <a:r>
              <a:rPr lang="en-US" dirty="0"/>
              <a:t>There are </a:t>
            </a:r>
            <a:r>
              <a:rPr lang="en-US"/>
              <a:t>several side-effects </a:t>
            </a:r>
            <a:r>
              <a:rPr lang="en-US" dirty="0"/>
              <a:t>that</a:t>
            </a:r>
            <a:r>
              <a:rPr lang="en-US" baseline="0" dirty="0"/>
              <a:t> can affect latency, which </a:t>
            </a:r>
            <a:r>
              <a:rPr lang="en-US" dirty="0"/>
              <a:t>have to be taken into consideration. For example, latency is affected if the</a:t>
            </a:r>
            <a:r>
              <a:rPr lang="en-US" baseline="0" dirty="0"/>
              <a:t> current executing instruction is finished or abandoned.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a:p>
        </p:txBody>
      </p:sp>
    </p:spTree>
    <p:extLst>
      <p:ext uri="{BB962C8B-B14F-4D97-AF65-F5344CB8AC3E}">
        <p14:creationId xmlns:p14="http://schemas.microsoft.com/office/powerpoint/2010/main" val="2365091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maximum interrupt frequency equals the CPU clock frequency, divided by the sum of the interrupt service routine, plus the interrupt overhead cycles.</a:t>
            </a:r>
          </a:p>
          <a:p>
            <a:r>
              <a:rPr lang="en-US" dirty="0"/>
              <a:t>Note</a:t>
            </a:r>
            <a:r>
              <a:rPr lang="en-US" baseline="0" dirty="0"/>
              <a:t> that t</a:t>
            </a:r>
            <a:r>
              <a:rPr lang="en-US" dirty="0"/>
              <a:t>he higher the interrupt frequency, the</a:t>
            </a:r>
            <a:r>
              <a:rPr lang="en-US" baseline="0" dirty="0"/>
              <a:t> </a:t>
            </a:r>
            <a:r>
              <a:rPr lang="en-US" dirty="0"/>
              <a:t>less the less time there is for the CPU to execute other code.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a:p>
        </p:txBody>
      </p:sp>
    </p:spTree>
    <p:extLst>
      <p:ext uri="{BB962C8B-B14F-4D97-AF65-F5344CB8AC3E}">
        <p14:creationId xmlns:p14="http://schemas.microsoft.com/office/powerpoint/2010/main" val="3360897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take several design-time decisions, related to the interrupt</a:t>
            </a:r>
            <a:r>
              <a:rPr lang="en-US" baseline="0" dirty="0"/>
              <a:t> implementation, when we </a:t>
            </a:r>
            <a:r>
              <a:rPr lang="en-US" baseline="0"/>
              <a:t>are </a:t>
            </a:r>
            <a:r>
              <a:rPr lang="en-US"/>
              <a:t>designing </a:t>
            </a:r>
            <a:r>
              <a:rPr lang="en-US" dirty="0"/>
              <a:t>a program</a:t>
            </a:r>
            <a:r>
              <a:rPr lang="en-US" baseline="0" dirty="0"/>
              <a:t> with interrupts.</a:t>
            </a:r>
          </a:p>
          <a:p>
            <a:r>
              <a:rPr lang="en-US" baseline="0" dirty="0"/>
              <a:t>First, we must consider the amount of work that will be assigned to an interrupt. We have to deal with the time that is going to be spent in between ISR and other code. If we have multiple ISRs, it is better to assign them to perform only </a:t>
            </a:r>
            <a:r>
              <a:rPr lang="en-US" baseline="0"/>
              <a:t>critical work</a:t>
            </a:r>
            <a:r>
              <a:rPr lang="en-US" dirty="0"/>
              <a:t>,</a:t>
            </a:r>
            <a:r>
              <a:rPr lang="en-US" baseline="0"/>
              <a:t> </a:t>
            </a:r>
            <a:r>
              <a:rPr lang="en-US" baseline="0" dirty="0"/>
              <a:t>and to buffer the rest for later processing.</a:t>
            </a:r>
          </a:p>
          <a:p>
            <a:endParaRPr lang="en-US" baseline="0" dirty="0"/>
          </a:p>
          <a:p>
            <a:r>
              <a:rPr lang="en-US" baseline="0" dirty="0"/>
              <a:t>Another important question is whether ISRs should be in charge to re-enable interrupts?  Because we do not want to have an ISR running for long with all interrupts disabled, it might be preferable for a long-running ISR to re-enable interrupts. On the other hand, if an ISR is fast and efficient, then there is no need for such action. </a:t>
            </a:r>
          </a:p>
          <a:p>
            <a:endParaRPr lang="en-US" baseline="0" dirty="0"/>
          </a:p>
          <a:p>
            <a:r>
              <a:rPr lang="en-US" baseline="0" dirty="0"/>
              <a:t>One way to communicate between ISR and other code is software data buffering, which is generally used as a communication interface. We must always keep data integrity and race conditions in mind.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a:p>
        </p:txBody>
      </p:sp>
    </p:spTree>
    <p:extLst>
      <p:ext uri="{BB962C8B-B14F-4D97-AF65-F5344CB8AC3E}">
        <p14:creationId xmlns:p14="http://schemas.microsoft.com/office/powerpoint/2010/main" val="420995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detect whether a switch is pressed or not: polling and use of interrupts</a:t>
            </a:r>
            <a:endParaRPr lang="en-GB" dirty="0"/>
          </a:p>
          <a:p>
            <a:endParaRPr lang="en-GB" dirty="0"/>
          </a:p>
          <a:p>
            <a:r>
              <a:rPr lang="en-GB" dirty="0"/>
              <a:t>Polling</a:t>
            </a:r>
            <a:r>
              <a:rPr lang="en-GB" baseline="0" dirty="0"/>
              <a:t> is the method by which the microcontroller continuously checks the status of a flag. </a:t>
            </a:r>
            <a:r>
              <a:rPr lang="en-GB" dirty="0"/>
              <a:t>It</a:t>
            </a:r>
            <a:r>
              <a:rPr lang="en-GB" baseline="0" dirty="0"/>
              <a:t> is slow, inefficient</a:t>
            </a:r>
            <a:r>
              <a:rPr lang="en-GB" dirty="0"/>
              <a:t>,</a:t>
            </a:r>
            <a:r>
              <a:rPr lang="en-GB" baseline="0" dirty="0"/>
              <a:t> and poorly scalable. The more GPIO or other events </a:t>
            </a:r>
            <a:r>
              <a:rPr lang="en-GB" dirty="0"/>
              <a:t>that </a:t>
            </a:r>
            <a:r>
              <a:rPr lang="en-GB" baseline="0" dirty="0"/>
              <a:t>have to be polled, the more time is needed. So there is a natural limit to the number of supervised GPIOs possible at a given processor speed.</a:t>
            </a:r>
          </a:p>
          <a:p>
            <a:endParaRPr lang="en-GB" baseline="0" dirty="0"/>
          </a:p>
          <a:p>
            <a:r>
              <a:rPr lang="en-GB" dirty="0"/>
              <a:t>However,</a:t>
            </a:r>
            <a:r>
              <a:rPr lang="en-GB" baseline="0" dirty="0"/>
              <a:t> an interrupt-based routine only runs the code when it is called/initiated by the interrupt-service routine. This routine directly executes addressed code, sometimes without any CPU interaction. Therefore it is fully scalable, because it is independent from the number of monitored events, so the supervision doesn’t consume CPU time.</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780815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a:p>
        </p:txBody>
      </p:sp>
    </p:spTree>
    <p:extLst>
      <p:ext uri="{BB962C8B-B14F-4D97-AF65-F5344CB8AC3E}">
        <p14:creationId xmlns:p14="http://schemas.microsoft.com/office/powerpoint/2010/main" val="1996156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indicator for potential external changes is the compiler keyword ‘volatile’.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Volatile data is data which may be changed in other parts of the software.</a:t>
            </a:r>
          </a:p>
          <a:p>
            <a:endParaRPr lang="en-US" baseline="0" dirty="0"/>
          </a:p>
          <a:p>
            <a:r>
              <a:rPr lang="en-US" baseline="0" dirty="0"/>
              <a:t>If a variable is declared using volatile, e.g. volatile int a, then a compiler will reload the variable before every use. However, be careful with the use of this declaration, because volatile may slow down your code, especially very efficient, atomic code, significantly.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a:p>
        </p:txBody>
      </p:sp>
    </p:spTree>
    <p:extLst>
      <p:ext uri="{BB962C8B-B14F-4D97-AF65-F5344CB8AC3E}">
        <p14:creationId xmlns:p14="http://schemas.microsoft.com/office/powerpoint/2010/main" val="475075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a:p>
        </p:txBody>
      </p:sp>
    </p:spTree>
    <p:extLst>
      <p:ext uri="{BB962C8B-B14F-4D97-AF65-F5344CB8AC3E}">
        <p14:creationId xmlns:p14="http://schemas.microsoft.com/office/powerpoint/2010/main" val="3357039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latin typeface="+mn-lt"/>
                <a:cs typeface="Courier New" panose="02070309020205020404" pitchFamily="49" charset="0"/>
              </a:rPr>
              <a:t>The problem arises when</a:t>
            </a:r>
            <a:r>
              <a:rPr lang="en-GB" baseline="0" dirty="0">
                <a:latin typeface="+mn-lt"/>
                <a:cs typeface="Courier New" panose="02070309020205020404" pitchFamily="49" charset="0"/>
              </a:rPr>
              <a:t> an interrupt is triggered during the execution of the </a:t>
            </a:r>
            <a:r>
              <a:rPr lang="en-GB" baseline="0" dirty="0" err="1">
                <a:latin typeface="+mn-lt"/>
                <a:cs typeface="Courier New" panose="02070309020205020404" pitchFamily="49" charset="0"/>
              </a:rPr>
              <a:t>GetDateTime</a:t>
            </a:r>
            <a:r>
              <a:rPr lang="en-GB" baseline="0" dirty="0">
                <a:latin typeface="+mn-lt"/>
                <a:cs typeface="Courier New" panose="02070309020205020404" pitchFamily="49" charset="0"/>
              </a:rPr>
              <a:t> function, while it is updating DT. The interrupt service routine changed the current time, which has, as a result, to update the rest of the DT members with the new values. Consequently, the DT </a:t>
            </a:r>
            <a:r>
              <a:rPr lang="en-US" baseline="0" dirty="0"/>
              <a:t>beginning of data is older than the end, and therefore they are inconsistent</a:t>
            </a:r>
            <a:r>
              <a:rPr lang="en-GB" baseline="0" dirty="0">
                <a:latin typeface="+mn-lt"/>
                <a:cs typeface="Courier New" panose="02070309020205020404" pitchFamily="49" charset="0"/>
              </a:rPr>
              <a:t>. This faulty update of DT variable is called ‘race condition’. </a:t>
            </a:r>
            <a:endParaRPr lang="en-GB"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latin typeface="+mn-lt"/>
                <a:cs typeface="Courier New" panose="02070309020205020404" pitchFamily="49" charset="0"/>
              </a:rPr>
              <a:t>Race condition: </a:t>
            </a:r>
            <a:r>
              <a:rPr lang="en-US" dirty="0">
                <a:latin typeface="+mn-lt"/>
                <a:cs typeface="Courier New" panose="02070309020205020404" pitchFamily="49" charset="0"/>
              </a:rPr>
              <a:t>Anomalous behavior due to unexpected critical dependence on the relative timing of events. The result of example code depends on the relative timing of the read and write operations.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This problem</a:t>
            </a:r>
            <a:r>
              <a:rPr lang="en-US" baseline="0" dirty="0">
                <a:latin typeface="+mn-lt"/>
                <a:cs typeface="Courier New" panose="02070309020205020404" pitchFamily="49" charset="0"/>
              </a:rPr>
              <a:t> is not simple to solve.  Usually, it is a good idea to turn off the interrupts at the beginning of </a:t>
            </a:r>
            <a:r>
              <a:rPr lang="en-US" baseline="0" dirty="0" err="1">
                <a:latin typeface="+mn-lt"/>
                <a:cs typeface="Courier New" panose="02070309020205020404" pitchFamily="49" charset="0"/>
              </a:rPr>
              <a:t>GetDateTime</a:t>
            </a:r>
            <a:r>
              <a:rPr lang="en-US" baseline="0" dirty="0">
                <a:latin typeface="+mn-lt"/>
                <a:cs typeface="Courier New" panose="02070309020205020404" pitchFamily="49" charset="0"/>
              </a:rPr>
              <a:t> (), using the PRIMASK PM-flag, and turn it on again later.  However, this may lead to missing an interrupt event and a 1-second-count, and the consequence is an incorrect time.</a:t>
            </a:r>
            <a:endParaRPr lang="en-US" dirty="0">
              <a:latin typeface="+mn-lt"/>
              <a:cs typeface="Courier New" panose="02070309020205020404" pitchFamily="49"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a:p>
        </p:txBody>
      </p:sp>
    </p:spTree>
    <p:extLst>
      <p:ext uri="{BB962C8B-B14F-4D97-AF65-F5344CB8AC3E}">
        <p14:creationId xmlns:p14="http://schemas.microsoft.com/office/powerpoint/2010/main" val="931049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a:t>
            </a:r>
            <a:r>
              <a:rPr lang="en-US" baseline="0" dirty="0"/>
              <a:t> that has to be protected is those which is potentially changed by an ISR, and requires multiple instructions to read or write (non-atomic access). </a:t>
            </a:r>
          </a:p>
          <a:p>
            <a:endParaRPr lang="en-US" dirty="0"/>
          </a:p>
          <a:p>
            <a:r>
              <a:rPr lang="en-US" dirty="0"/>
              <a:t>There are many boundary conditions</a:t>
            </a:r>
            <a:r>
              <a:rPr lang="en-US" baseline="0" dirty="0"/>
              <a:t> to be met. For instance, if only ISR/task writes to a data object, then we must ensure that data is not overwritten partway through being read. Consequently, writer and reader should not interrupt each other. Additionally, in the case of multiple ISRs that can write to data object, then we have to ensure that writers don’t interrupt each other as well.</a:t>
            </a:r>
          </a:p>
          <a:p>
            <a:endParaRPr lang="en-US" baseline="0" dirty="0"/>
          </a:p>
          <a:p>
            <a:pPr marL="0" indent="0">
              <a:buFontTx/>
              <a:buNone/>
            </a:pPr>
            <a:endParaRPr lang="en-US"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a:p>
        </p:txBody>
      </p:sp>
    </p:spTree>
    <p:extLst>
      <p:ext uri="{BB962C8B-B14F-4D97-AF65-F5344CB8AC3E}">
        <p14:creationId xmlns:p14="http://schemas.microsoft.com/office/powerpoint/2010/main" val="15947471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a:p>
        </p:txBody>
      </p:sp>
    </p:spTree>
    <p:extLst>
      <p:ext uri="{BB962C8B-B14F-4D97-AF65-F5344CB8AC3E}">
        <p14:creationId xmlns:p14="http://schemas.microsoft.com/office/powerpoint/2010/main" val="1478154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solution is to briefly disable preemption, in order to prevent any interruption during critical section execution. If we know that an ISR (or more) can write to the shared data object, we need then to disable interrupts. This can be achieved with the help of CMSIS-CORE. by saving the current PRIMASK state into a temporary variable, disabling interrupts, executing the critical code section and, finally, restoring the PRIMASK register status. </a:t>
            </a:r>
          </a:p>
          <a:p>
            <a:endParaRPr lang="en-US" baseline="0" dirty="0"/>
          </a:p>
          <a:p>
            <a:r>
              <a:rPr lang="en-US" baseline="0" dirty="0"/>
              <a:t>In general, you should avoid disabling interrupts since it may affect other processing requests. If you need to disable interrupts, try to do it for as few instructions as possible, in order to make the time of the interrupt as short as possible.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a:p>
        </p:txBody>
      </p:sp>
    </p:spTree>
    <p:extLst>
      <p:ext uri="{BB962C8B-B14F-4D97-AF65-F5344CB8AC3E}">
        <p14:creationId xmlns:p14="http://schemas.microsoft.com/office/powerpoint/2010/main" val="121116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term</a:t>
            </a:r>
            <a:r>
              <a:rPr lang="en-GB" baseline="0" dirty="0"/>
              <a:t> ‘interrupt’ is self-explanatory: according to its priority, it interrupts (nearly) everything in order to execute its own code. While each interrupt’s configuration determines what is actually interrupted, if the interrupt is active, </a:t>
            </a:r>
            <a:r>
              <a:rPr lang="en-GB" baseline="0"/>
              <a:t>then regular </a:t>
            </a:r>
            <a:r>
              <a:rPr lang="en-GB" baseline="0" dirty="0"/>
              <a:t>program code will be stopped. </a:t>
            </a:r>
          </a:p>
          <a:p>
            <a:endParaRPr lang="en-GB" baseline="0" dirty="0"/>
          </a:p>
          <a:p>
            <a:r>
              <a:rPr lang="en-GB" baseline="0" dirty="0"/>
              <a:t>After stopping the main code, some hardwired routines such as saving registers are performed, before the interrupt routine is started. </a:t>
            </a:r>
          </a:p>
          <a:p>
            <a:endParaRPr lang="en-GB" baseline="0" dirty="0"/>
          </a:p>
          <a:p>
            <a:r>
              <a:rPr lang="en-GB" baseline="0" dirty="0"/>
              <a:t>All steps will be reversed after the interrupt routine is finished, and the regular program execution continues.</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802788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Interrupt</a:t>
            </a:r>
            <a:r>
              <a:rPr lang="en-GB" baseline="0" dirty="0"/>
              <a:t>s are classified as asynchronous. Asynchronous means non-predictable</a:t>
            </a:r>
            <a:r>
              <a:rPr lang="en-GB" baseline="0"/>
              <a:t>, event-driven</a:t>
            </a:r>
            <a:r>
              <a:rPr lang="en-GB" dirty="0"/>
              <a:t>,</a:t>
            </a:r>
            <a:r>
              <a:rPr lang="en-GB" baseline="0"/>
              <a:t> </a:t>
            </a:r>
            <a:r>
              <a:rPr lang="en-GB" baseline="0" dirty="0"/>
              <a:t>and needing a dedicated trigger.</a:t>
            </a:r>
          </a:p>
          <a:p>
            <a:pPr marL="0" indent="0">
              <a:buFontTx/>
              <a:buNone/>
            </a:pPr>
            <a:endParaRPr lang="en-GB" baseline="0" dirty="0"/>
          </a:p>
          <a:p>
            <a:pPr marL="0" indent="0">
              <a:buFontTx/>
              <a:buNone/>
            </a:pPr>
            <a:r>
              <a:rPr lang="en-GB" baseline="0" dirty="0"/>
              <a:t>Therefore, asynchronous controller internal events need to be generated, and these are normally hardware-based, pre-processed. In the next step, linked by an internal jump to a dedicated memory area, this code may directly be executed within any significant involvement of the CPU.</a:t>
            </a:r>
          </a:p>
          <a:p>
            <a:pPr marL="0" indent="0">
              <a:buFontTx/>
              <a:buNone/>
            </a:pPr>
            <a:endParaRPr lang="en-GB" baseline="0" dirty="0"/>
          </a:p>
          <a:p>
            <a:pPr marL="0" indent="0">
              <a:buFontTx/>
              <a:buNone/>
            </a:pPr>
            <a:r>
              <a:rPr lang="en-GB" baseline="0" dirty="0"/>
              <a:t>This is fundamental for </a:t>
            </a:r>
            <a:r>
              <a:rPr lang="en-GB" baseline="0"/>
              <a:t>microcontroller programming</a:t>
            </a:r>
            <a:r>
              <a:rPr lang="en-GB" dirty="0"/>
              <a:t>,</a:t>
            </a:r>
            <a:r>
              <a:rPr lang="en-GB" baseline="0"/>
              <a:t> </a:t>
            </a:r>
            <a:r>
              <a:rPr lang="en-GB" baseline="0" dirty="0"/>
              <a:t>because it allows for minimalism, special task design</a:t>
            </a:r>
            <a:r>
              <a:rPr lang="en-GB" baseline="0"/>
              <a:t>, energy</a:t>
            </a:r>
            <a:r>
              <a:rPr lang="en-GB" dirty="0"/>
              <a:t>,</a:t>
            </a:r>
            <a:r>
              <a:rPr lang="en-GB" baseline="0"/>
              <a:t> </a:t>
            </a:r>
            <a:r>
              <a:rPr lang="en-GB" baseline="0" dirty="0"/>
              <a:t>and run-time sensitivity. So the controller must be prevented from doing unnecessary tasks by operating in a passive mode for as long as possible, responding mostly just to events and triggers. Based on this principle, multithreading can be emulated by hardware interrupts without the need for an operating system. The basic operation runs in a main task. Whenever something important happens, this task can be interrupted for a prioritized one.</a:t>
            </a:r>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586747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Going back to our example, the program can be divided into three segments: the main code, the ISR, and a global variable</a:t>
            </a:r>
          </a:p>
          <a:p>
            <a:endParaRPr lang="en-GB" baseline="0" dirty="0"/>
          </a:p>
          <a:p>
            <a:r>
              <a:rPr lang="en-GB" baseline="0" dirty="0"/>
              <a:t>As shown in the slide, the main code does the initialization, lights the RGB LED according to the global variable value, and toggles the debug line for every loop iteration.</a:t>
            </a:r>
          </a:p>
          <a:p>
            <a:r>
              <a:rPr lang="en-GB" baseline="0" dirty="0"/>
              <a:t> </a:t>
            </a:r>
          </a:p>
          <a:p>
            <a:r>
              <a:rPr lang="en-GB" baseline="0" dirty="0"/>
              <a:t>The ISR is triggered only when the switched is pressed and is incrementing the global variable value. The ISR also sets the debug line whenever it is executing.</a:t>
            </a:r>
          </a:p>
          <a:p>
            <a:pPr marL="0" indent="0">
              <a:buNone/>
            </a:pP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058399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a:t>
            </a:r>
            <a:r>
              <a:rPr lang="en-GB" baseline="0" dirty="0"/>
              <a:t> this slide, the exception handling is shown in the source code. </a:t>
            </a:r>
            <a:r>
              <a:rPr lang="en-GB" sz="1200" b="0" i="0" u="none" strike="noStrike" kern="1200" baseline="0" dirty="0">
                <a:solidFill>
                  <a:schemeClr val="tx1"/>
                </a:solidFill>
                <a:latin typeface="+mn-lt"/>
                <a:ea typeface="ＭＳ Ｐゴシック" charset="0"/>
                <a:cs typeface="ＭＳ Ｐゴシック" charset="0"/>
              </a:rPr>
              <a:t>An exception is any condition that needs to halt normal execution of the instructions, such as core resets, failures, interrupts.</a:t>
            </a:r>
          </a:p>
          <a:p>
            <a:endParaRPr lang="en-GB" baseline="0" dirty="0"/>
          </a:p>
          <a:p>
            <a:r>
              <a:rPr lang="en-GB" baseline="0" dirty="0"/>
              <a:t>The functional code of incrementing the counter (yellow: definition and initialization line) is located in the interrupt service routine. (red): It is activated by an interrupt on the pin to which the switch is connected. Here, a counter is incremented and controls the RGB LED.</a:t>
            </a:r>
          </a:p>
          <a:p>
            <a:endParaRPr lang="en-GB" baseline="0" dirty="0"/>
          </a:p>
          <a:p>
            <a:r>
              <a:rPr lang="en-GB" baseline="0" dirty="0"/>
              <a:t>In the main routine (green), only the initialization and the connection of the ports to the ISR are made.</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3253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a:t>
            </a:r>
            <a:r>
              <a:rPr lang="en-GB" baseline="0" dirty="0"/>
              <a:t> use the debugger to observe the exception handling steps in detail. </a:t>
            </a:r>
            <a:r>
              <a:rPr lang="en-GB" dirty="0"/>
              <a:t>It</a:t>
            </a:r>
            <a:r>
              <a:rPr lang="en-GB" baseline="0" dirty="0"/>
              <a:t> is an advantage to follow the next steps within an extended IDE, with assembly and a register section, so that every step of the exception handling can be observed inside the register. To see all the steps, you must set a breakpoint in the first line of the exception handler (here: line 8).</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71499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83449-77E6-4FAD-AF77-0D1E218420BB}"/>
              </a:ext>
            </a:extLst>
          </p:cNvPr>
          <p:cNvSpPr>
            <a:spLocks noGrp="1"/>
          </p:cNvSpPr>
          <p:nvPr>
            <p:ph type="title"/>
          </p:nvPr>
        </p:nvSpPr>
        <p:spPr/>
        <p:txBody>
          <a:bodyPr/>
          <a:lstStyle/>
          <a:p>
            <a:r>
              <a:rPr lang="en-GB" dirty="0"/>
              <a:t>Interrupts and Low Power Features</a:t>
            </a:r>
            <a:endParaRPr lang="en-US" dirty="0"/>
          </a:p>
        </p:txBody>
      </p:sp>
    </p:spTree>
    <p:extLst>
      <p:ext uri="{BB962C8B-B14F-4D97-AF65-F5344CB8AC3E}">
        <p14:creationId xmlns:p14="http://schemas.microsoft.com/office/powerpoint/2010/main" val="3295273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7BC9-773E-4BB0-B2B9-49DF82807942}"/>
              </a:ext>
            </a:extLst>
          </p:cNvPr>
          <p:cNvSpPr>
            <a:spLocks noGrp="1"/>
          </p:cNvSpPr>
          <p:nvPr>
            <p:ph type="title"/>
          </p:nvPr>
        </p:nvSpPr>
        <p:spPr/>
        <p:txBody>
          <a:bodyPr/>
          <a:lstStyle/>
          <a:p>
            <a:r>
              <a:rPr lang="en-GB" sz="3200" dirty="0"/>
              <a:t>Entering Exception Handler: CPU Hardwired Exception Processing</a:t>
            </a:r>
            <a:endParaRPr lang="en-US" sz="3200" dirty="0"/>
          </a:p>
        </p:txBody>
      </p:sp>
      <p:sp>
        <p:nvSpPr>
          <p:cNvPr id="3" name="Content Placeholder 2">
            <a:extLst>
              <a:ext uri="{FF2B5EF4-FFF2-40B4-BE49-F238E27FC236}">
                <a16:creationId xmlns:a16="http://schemas.microsoft.com/office/drawing/2014/main" id="{64E2EC59-EBDA-4C5B-81D1-FB7BEA385BDB}"/>
              </a:ext>
            </a:extLst>
          </p:cNvPr>
          <p:cNvSpPr>
            <a:spLocks noGrp="1"/>
          </p:cNvSpPr>
          <p:nvPr>
            <p:ph idx="1"/>
          </p:nvPr>
        </p:nvSpPr>
        <p:spPr/>
        <p:txBody>
          <a:bodyPr/>
          <a:lstStyle/>
          <a:p>
            <a:r>
              <a:rPr lang="en-GB" sz="2000" dirty="0"/>
              <a:t>Finish current instruction</a:t>
            </a:r>
          </a:p>
          <a:p>
            <a:pPr lvl="1">
              <a:spcBef>
                <a:spcPts val="600"/>
              </a:spcBef>
            </a:pPr>
            <a:r>
              <a:rPr lang="en-GB" sz="1800" dirty="0"/>
              <a:t>Except for lengthy instructions</a:t>
            </a:r>
          </a:p>
          <a:p>
            <a:pPr lvl="1">
              <a:spcBef>
                <a:spcPts val="600"/>
              </a:spcBef>
            </a:pPr>
            <a:endParaRPr lang="en-GB" sz="1800" dirty="0"/>
          </a:p>
          <a:p>
            <a:r>
              <a:rPr lang="en-GB" sz="2000" dirty="0"/>
              <a:t>Push context (registers) onto current stack (MSP or PSP)</a:t>
            </a:r>
          </a:p>
          <a:p>
            <a:pPr lvl="1">
              <a:spcBef>
                <a:spcPts val="600"/>
              </a:spcBef>
            </a:pPr>
            <a:r>
              <a:rPr lang="en-GB" sz="1800" dirty="0" err="1"/>
              <a:t>xPSR</a:t>
            </a:r>
            <a:r>
              <a:rPr lang="en-GB" sz="1800" dirty="0"/>
              <a:t>, return address, LR (R14, R12, R3, R2, R1, R0)</a:t>
            </a:r>
          </a:p>
          <a:p>
            <a:pPr lvl="1">
              <a:spcBef>
                <a:spcPts val="600"/>
              </a:spcBef>
            </a:pPr>
            <a:endParaRPr lang="en-GB" sz="1800" dirty="0"/>
          </a:p>
          <a:p>
            <a:r>
              <a:rPr lang="en-GB" sz="2000" dirty="0"/>
              <a:t>Switch to handler/privileged mode, use MSP</a:t>
            </a:r>
          </a:p>
          <a:p>
            <a:r>
              <a:rPr lang="en-GB" sz="2000" dirty="0"/>
              <a:t>Load PC with address of interrupt handler</a:t>
            </a:r>
          </a:p>
          <a:p>
            <a:r>
              <a:rPr lang="en-GB" sz="2000" dirty="0"/>
              <a:t>Load LR with EXC_RETURN code</a:t>
            </a:r>
          </a:p>
          <a:p>
            <a:r>
              <a:rPr lang="en-GB" sz="2000" dirty="0"/>
              <a:t>Load IPSR with exception number</a:t>
            </a:r>
          </a:p>
          <a:p>
            <a:r>
              <a:rPr lang="en-GB" sz="2000" dirty="0"/>
              <a:t>Start executing code of interrupt handler</a:t>
            </a:r>
          </a:p>
          <a:p>
            <a:r>
              <a:rPr lang="en-GB" sz="2000" dirty="0"/>
              <a:t>Usually 16 cycles from exception request to execution of first instruction in handler</a:t>
            </a:r>
            <a:endParaRPr lang="en-US" sz="2000" dirty="0"/>
          </a:p>
        </p:txBody>
      </p:sp>
    </p:spTree>
    <p:extLst>
      <p:ext uri="{BB962C8B-B14F-4D97-AF65-F5344CB8AC3E}">
        <p14:creationId xmlns:p14="http://schemas.microsoft.com/office/powerpoint/2010/main" val="229584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6E40-1095-411B-B5BE-19B5C8AD2E51}"/>
              </a:ext>
            </a:extLst>
          </p:cNvPr>
          <p:cNvSpPr>
            <a:spLocks noGrp="1"/>
          </p:cNvSpPr>
          <p:nvPr>
            <p:ph type="title"/>
          </p:nvPr>
        </p:nvSpPr>
        <p:spPr/>
        <p:txBody>
          <a:bodyPr/>
          <a:lstStyle/>
          <a:p>
            <a:r>
              <a:rPr lang="en-GB" dirty="0"/>
              <a:t>1. Finish Current Instruction</a:t>
            </a:r>
            <a:endParaRPr lang="en-US" dirty="0"/>
          </a:p>
        </p:txBody>
      </p:sp>
      <p:sp>
        <p:nvSpPr>
          <p:cNvPr id="3" name="Content Placeholder 2">
            <a:extLst>
              <a:ext uri="{FF2B5EF4-FFF2-40B4-BE49-F238E27FC236}">
                <a16:creationId xmlns:a16="http://schemas.microsoft.com/office/drawing/2014/main" id="{496D471E-9AF8-4E5D-A60C-CEE1A13CD13F}"/>
              </a:ext>
            </a:extLst>
          </p:cNvPr>
          <p:cNvSpPr>
            <a:spLocks noGrp="1"/>
          </p:cNvSpPr>
          <p:nvPr>
            <p:ph idx="1"/>
          </p:nvPr>
        </p:nvSpPr>
        <p:spPr/>
        <p:txBody>
          <a:bodyPr/>
          <a:lstStyle/>
          <a:p>
            <a:r>
              <a:rPr lang="en-US" sz="2000" dirty="0"/>
              <a:t>Most instructions are short and finish quickly.</a:t>
            </a:r>
          </a:p>
          <a:p>
            <a:r>
              <a:rPr lang="en-US" sz="2000" dirty="0"/>
              <a:t>Some instructions may take many cycles to execute.</a:t>
            </a:r>
          </a:p>
          <a:p>
            <a:pPr lvl="1">
              <a:spcBef>
                <a:spcPts val="600"/>
              </a:spcBef>
            </a:pPr>
            <a:r>
              <a:rPr lang="en-US" dirty="0"/>
              <a:t>Load Multiple (LDM), Store Multiple (STM), Push, Pop, MULS (32 cycles for some CPU core implementations)</a:t>
            </a:r>
          </a:p>
          <a:p>
            <a:r>
              <a:rPr lang="en-US" sz="2000" dirty="0"/>
              <a:t>This will delay interrupt response significantly.</a:t>
            </a:r>
          </a:p>
          <a:p>
            <a:r>
              <a:rPr lang="en-US" sz="2000" dirty="0"/>
              <a:t>If one of these is executing when the interrupt is requested, the processor:</a:t>
            </a:r>
          </a:p>
          <a:p>
            <a:pPr lvl="1">
              <a:spcBef>
                <a:spcPts val="600"/>
              </a:spcBef>
            </a:pPr>
            <a:r>
              <a:rPr lang="en-US" dirty="0"/>
              <a:t>abandons the instruction</a:t>
            </a:r>
          </a:p>
          <a:p>
            <a:pPr lvl="1">
              <a:spcBef>
                <a:spcPts val="600"/>
              </a:spcBef>
            </a:pPr>
            <a:r>
              <a:rPr lang="en-US" dirty="0"/>
              <a:t>responds to the interrupt</a:t>
            </a:r>
          </a:p>
          <a:p>
            <a:pPr lvl="1">
              <a:spcBef>
                <a:spcPts val="600"/>
              </a:spcBef>
            </a:pPr>
            <a:r>
              <a:rPr lang="en-US" dirty="0"/>
              <a:t>executes the ISR</a:t>
            </a:r>
          </a:p>
          <a:p>
            <a:pPr lvl="1">
              <a:spcBef>
                <a:spcPts val="600"/>
              </a:spcBef>
            </a:pPr>
            <a:r>
              <a:rPr lang="en-US" dirty="0"/>
              <a:t>returns from interrupt</a:t>
            </a:r>
          </a:p>
          <a:p>
            <a:pPr lvl="1">
              <a:spcBef>
                <a:spcPts val="600"/>
              </a:spcBef>
            </a:pPr>
            <a:r>
              <a:rPr lang="en-US" dirty="0"/>
              <a:t>restarts the abandoned instruction</a:t>
            </a:r>
          </a:p>
          <a:p>
            <a:pPr marL="0" indent="0">
              <a:buNone/>
            </a:pPr>
            <a:endParaRPr lang="en-US" dirty="0"/>
          </a:p>
        </p:txBody>
      </p:sp>
    </p:spTree>
    <p:extLst>
      <p:ext uri="{BB962C8B-B14F-4D97-AF65-F5344CB8AC3E}">
        <p14:creationId xmlns:p14="http://schemas.microsoft.com/office/powerpoint/2010/main" val="144301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141-46B0-4B97-BD2E-9395766AB62F}"/>
              </a:ext>
            </a:extLst>
          </p:cNvPr>
          <p:cNvSpPr>
            <a:spLocks noGrp="1"/>
          </p:cNvSpPr>
          <p:nvPr>
            <p:ph type="title"/>
          </p:nvPr>
        </p:nvSpPr>
        <p:spPr/>
        <p:txBody>
          <a:bodyPr/>
          <a:lstStyle/>
          <a:p>
            <a:r>
              <a:rPr lang="en-GB" dirty="0"/>
              <a:t>2. Push Context onto Current Stack</a:t>
            </a:r>
            <a:endParaRPr lang="en-US" dirty="0"/>
          </a:p>
        </p:txBody>
      </p:sp>
      <p:sp>
        <p:nvSpPr>
          <p:cNvPr id="3" name="Content Placeholder 2">
            <a:extLst>
              <a:ext uri="{FF2B5EF4-FFF2-40B4-BE49-F238E27FC236}">
                <a16:creationId xmlns:a16="http://schemas.microsoft.com/office/drawing/2014/main" id="{A89360F3-632C-4858-AB8F-D116246F36BC}"/>
              </a:ext>
            </a:extLst>
          </p:cNvPr>
          <p:cNvSpPr>
            <a:spLocks noGrp="1"/>
          </p:cNvSpPr>
          <p:nvPr>
            <p:ph idx="1"/>
          </p:nvPr>
        </p:nvSpPr>
        <p:spPr>
          <a:xfrm>
            <a:off x="479425" y="4989856"/>
            <a:ext cx="11233150" cy="1322096"/>
          </a:xfrm>
        </p:spPr>
        <p:txBody>
          <a:bodyPr/>
          <a:lstStyle/>
          <a:p>
            <a:r>
              <a:rPr lang="en-US" sz="2000" dirty="0"/>
              <a:t>Two SPs: main (MSP), process (PSP)</a:t>
            </a:r>
          </a:p>
          <a:p>
            <a:r>
              <a:rPr lang="en-US" sz="2000" dirty="0"/>
              <a:t>Which is active depends on operating mode, CONTROL register bit 1.</a:t>
            </a:r>
          </a:p>
          <a:p>
            <a:r>
              <a:rPr lang="en-US" sz="2000" dirty="0"/>
              <a:t>Stack grows toward smaller addresses.</a:t>
            </a:r>
          </a:p>
          <a:p>
            <a:endParaRPr lang="en-US" dirty="0"/>
          </a:p>
        </p:txBody>
      </p:sp>
      <p:graphicFrame>
        <p:nvGraphicFramePr>
          <p:cNvPr id="4" name="Table 3">
            <a:extLst>
              <a:ext uri="{FF2B5EF4-FFF2-40B4-BE49-F238E27FC236}">
                <a16:creationId xmlns:a16="http://schemas.microsoft.com/office/drawing/2014/main" id="{842A074B-314E-4B22-8EFA-C09D35DDE1E1}"/>
              </a:ext>
            </a:extLst>
          </p:cNvPr>
          <p:cNvGraphicFramePr>
            <a:graphicFrameLocks noGrp="1"/>
          </p:cNvGraphicFramePr>
          <p:nvPr>
            <p:extLst>
              <p:ext uri="{D42A27DB-BD31-4B8C-83A1-F6EECF244321}">
                <p14:modId xmlns:p14="http://schemas.microsoft.com/office/powerpoint/2010/main" val="4073271303"/>
              </p:ext>
            </p:extLst>
          </p:nvPr>
        </p:nvGraphicFramePr>
        <p:xfrm>
          <a:off x="854418" y="1295400"/>
          <a:ext cx="10573201" cy="333756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&lt;previous&gt;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            SP points</a:t>
                      </a:r>
                      <a:r>
                        <a:rPr lang="en-GB" sz="1500" baseline="0" dirty="0"/>
                        <a:t> here before interrupt</a:t>
                      </a:r>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a:t>
                      </a:r>
                      <a:r>
                        <a:rPr lang="en-GB" sz="1500" baseline="0" dirty="0"/>
                        <a:t> + 0x1C</a:t>
                      </a:r>
                      <a:endParaRPr lang="en-GB" sz="15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xPSR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GB" sz="1500" dirty="0"/>
                        <a:t>Decreasing</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r"/>
                      <a:r>
                        <a:rPr lang="en-GB" sz="1500" dirty="0"/>
                        <a:t>memory</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r"/>
                      <a:r>
                        <a:rPr lang="en-GB" sz="1500" dirty="0"/>
                        <a:t>address</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a:t>
                      </a:r>
                      <a:r>
                        <a:rPr lang="en-GB" sz="1500" baseline="0" dirty="0"/>
                        <a:t> + 0x00</a:t>
                      </a:r>
                      <a:endParaRPr lang="en-GB" sz="15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baseline="0" dirty="0"/>
                        <a:t>            </a:t>
                      </a:r>
                      <a:r>
                        <a:rPr lang="en-GB" sz="1500" dirty="0"/>
                        <a:t>SP points</a:t>
                      </a:r>
                      <a:r>
                        <a:rPr lang="en-GB" sz="1500" baseline="0" dirty="0"/>
                        <a:t> here upon entering ISR</a:t>
                      </a:r>
                      <a:endParaRPr lang="en-GB"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cxnSp>
        <p:nvCxnSpPr>
          <p:cNvPr id="5" name="Straight Arrow Connector 4">
            <a:extLst>
              <a:ext uri="{FF2B5EF4-FFF2-40B4-BE49-F238E27FC236}">
                <a16:creationId xmlns:a16="http://schemas.microsoft.com/office/drawing/2014/main" id="{8E737B84-7D9C-4468-A654-8322AF1C53D9}"/>
              </a:ext>
            </a:extLst>
          </p:cNvPr>
          <p:cNvCxnSpPr/>
          <p:nvPr/>
        </p:nvCxnSpPr>
        <p:spPr>
          <a:xfrm>
            <a:off x="2683218" y="1600200"/>
            <a:ext cx="0" cy="29718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4926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7E30-2874-44EC-91FF-04CD4E664C38}"/>
              </a:ext>
            </a:extLst>
          </p:cNvPr>
          <p:cNvSpPr>
            <a:spLocks noGrp="1"/>
          </p:cNvSpPr>
          <p:nvPr>
            <p:ph type="title"/>
          </p:nvPr>
        </p:nvSpPr>
        <p:spPr/>
        <p:txBody>
          <a:bodyPr/>
          <a:lstStyle/>
          <a:p>
            <a:r>
              <a:rPr lang="en-GB" dirty="0"/>
              <a:t>Context Saved on Stack</a:t>
            </a:r>
            <a:endParaRPr lang="en-US" dirty="0"/>
          </a:p>
        </p:txBody>
      </p:sp>
      <p:pic>
        <p:nvPicPr>
          <p:cNvPr id="4" name="Picture 3">
            <a:extLst>
              <a:ext uri="{FF2B5EF4-FFF2-40B4-BE49-F238E27FC236}">
                <a16:creationId xmlns:a16="http://schemas.microsoft.com/office/drawing/2014/main" id="{4D676BCD-26B8-48C9-B3EF-AC7D4FFE9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219" y="108585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a:extLst>
              <a:ext uri="{FF2B5EF4-FFF2-40B4-BE49-F238E27FC236}">
                <a16:creationId xmlns:a16="http://schemas.microsoft.com/office/drawing/2014/main" id="{40FD5C7D-A7BB-4109-AAB9-BACAF9096A82}"/>
              </a:ext>
            </a:extLst>
          </p:cNvPr>
          <p:cNvGrpSpPr/>
          <p:nvPr/>
        </p:nvGrpSpPr>
        <p:grpSpPr>
          <a:xfrm>
            <a:off x="4184619" y="1995131"/>
            <a:ext cx="6918532" cy="4555011"/>
            <a:chOff x="3942813" y="2038977"/>
            <a:chExt cx="6918532" cy="4555011"/>
          </a:xfrm>
        </p:grpSpPr>
        <p:pic>
          <p:nvPicPr>
            <p:cNvPr id="6" name="Picture 2">
              <a:extLst>
                <a:ext uri="{FF2B5EF4-FFF2-40B4-BE49-F238E27FC236}">
                  <a16:creationId xmlns:a16="http://schemas.microsoft.com/office/drawing/2014/main" id="{0355A923-62E2-44E0-9E61-A1A793AE5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Callout 2 4">
              <a:extLst>
                <a:ext uri="{FF2B5EF4-FFF2-40B4-BE49-F238E27FC236}">
                  <a16:creationId xmlns:a16="http://schemas.microsoft.com/office/drawing/2014/main" id="{E4A3E833-EC6A-4AD5-A9B7-A000C60BE4A3}"/>
                </a:ext>
              </a:extLst>
            </p:cNvPr>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Saved R0</a:t>
              </a:r>
            </a:p>
          </p:txBody>
        </p:sp>
        <p:sp>
          <p:nvSpPr>
            <p:cNvPr id="8" name="Line Callout 2 9">
              <a:extLst>
                <a:ext uri="{FF2B5EF4-FFF2-40B4-BE49-F238E27FC236}">
                  <a16:creationId xmlns:a16="http://schemas.microsoft.com/office/drawing/2014/main" id="{81A56C27-5125-481F-8E49-DEEC4C054B28}"/>
                </a:ext>
              </a:extLst>
            </p:cNvPr>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a:t>
              </a:r>
            </a:p>
          </p:txBody>
        </p:sp>
        <p:sp>
          <p:nvSpPr>
            <p:cNvPr id="9" name="Line Callout 2 10">
              <a:extLst>
                <a:ext uri="{FF2B5EF4-FFF2-40B4-BE49-F238E27FC236}">
                  <a16:creationId xmlns:a16="http://schemas.microsoft.com/office/drawing/2014/main" id="{EECEBD47-FED1-4FD2-9283-4224681C97EE}"/>
                </a:ext>
              </a:extLst>
            </p:cNvPr>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R2</a:t>
              </a:r>
            </a:p>
          </p:txBody>
        </p:sp>
        <p:sp>
          <p:nvSpPr>
            <p:cNvPr id="10" name="Line Callout 2 11">
              <a:extLst>
                <a:ext uri="{FF2B5EF4-FFF2-40B4-BE49-F238E27FC236}">
                  <a16:creationId xmlns:a16="http://schemas.microsoft.com/office/drawing/2014/main" id="{D4EB58AA-0549-4B64-A1B9-55AB567D8C6D}"/>
                </a:ext>
              </a:extLst>
            </p:cNvPr>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R3</a:t>
              </a:r>
            </a:p>
          </p:txBody>
        </p:sp>
        <p:sp>
          <p:nvSpPr>
            <p:cNvPr id="11" name="Line Callout 2 12">
              <a:extLst>
                <a:ext uri="{FF2B5EF4-FFF2-40B4-BE49-F238E27FC236}">
                  <a16:creationId xmlns:a16="http://schemas.microsoft.com/office/drawing/2014/main" id="{323F83E8-FD6B-4B17-9C32-6452831B75AF}"/>
                </a:ext>
              </a:extLst>
            </p:cNvPr>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R12</a:t>
              </a:r>
            </a:p>
          </p:txBody>
        </p:sp>
        <p:sp>
          <p:nvSpPr>
            <p:cNvPr id="12" name="Line Callout 2 13">
              <a:extLst>
                <a:ext uri="{FF2B5EF4-FFF2-40B4-BE49-F238E27FC236}">
                  <a16:creationId xmlns:a16="http://schemas.microsoft.com/office/drawing/2014/main" id="{F92A909D-87B4-4B25-8B43-A93B7F1C8858}"/>
                </a:ext>
              </a:extLst>
            </p:cNvPr>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3" name="Line Callout 2 14">
              <a:extLst>
                <a:ext uri="{FF2B5EF4-FFF2-40B4-BE49-F238E27FC236}">
                  <a16:creationId xmlns:a16="http://schemas.microsoft.com/office/drawing/2014/main" id="{D6FC12F4-EB7A-4F01-8E64-B16BF9A214FF}"/>
                </a:ext>
              </a:extLst>
            </p:cNvPr>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PC</a:t>
              </a:r>
            </a:p>
          </p:txBody>
        </p:sp>
        <p:sp>
          <p:nvSpPr>
            <p:cNvPr id="14" name="Line Callout 2 15">
              <a:extLst>
                <a:ext uri="{FF2B5EF4-FFF2-40B4-BE49-F238E27FC236}">
                  <a16:creationId xmlns:a16="http://schemas.microsoft.com/office/drawing/2014/main" id="{BBB80712-C15B-4D46-88BC-501EA7899DA2}"/>
                </a:ext>
              </a:extLst>
            </p:cNvPr>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xPSR</a:t>
              </a:r>
            </a:p>
          </p:txBody>
        </p:sp>
      </p:grpSp>
      <p:sp>
        <p:nvSpPr>
          <p:cNvPr id="15" name="Line Callout 2 18">
            <a:extLst>
              <a:ext uri="{FF2B5EF4-FFF2-40B4-BE49-F238E27FC236}">
                <a16:creationId xmlns:a16="http://schemas.microsoft.com/office/drawing/2014/main" id="{9C6907F5-A623-410B-BCF0-903C342E53F6}"/>
              </a:ext>
            </a:extLst>
          </p:cNvPr>
          <p:cNvSpPr/>
          <p:nvPr/>
        </p:nvSpPr>
        <p:spPr bwMode="auto">
          <a:xfrm>
            <a:off x="4237563" y="1066800"/>
            <a:ext cx="2999056" cy="913677"/>
          </a:xfrm>
          <a:prstGeom prst="borderCallout2">
            <a:avLst>
              <a:gd name="adj1" fmla="val 18750"/>
              <a:gd name="adj2" fmla="val -8333"/>
              <a:gd name="adj3" fmla="val 18750"/>
              <a:gd name="adj4" fmla="val -16667"/>
              <a:gd name="adj5" fmla="val 288908"/>
              <a:gd name="adj6" fmla="val -47665"/>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SP value is reduced since registers have been</a:t>
            </a:r>
          </a:p>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Calibri" pitchFamily="34" charset="0"/>
              </a:rPr>
              <a:t>pushed onto stack.</a:t>
            </a:r>
          </a:p>
        </p:txBody>
      </p:sp>
      <p:sp>
        <p:nvSpPr>
          <p:cNvPr id="16" name="Rectangle 15">
            <a:extLst>
              <a:ext uri="{FF2B5EF4-FFF2-40B4-BE49-F238E27FC236}">
                <a16:creationId xmlns:a16="http://schemas.microsoft.com/office/drawing/2014/main" id="{78504ED2-60A4-4E99-8BB0-F0B9A371A915}"/>
              </a:ext>
            </a:extLst>
          </p:cNvPr>
          <p:cNvSpPr/>
          <p:nvPr/>
        </p:nvSpPr>
        <p:spPr bwMode="auto">
          <a:xfrm>
            <a:off x="2175668" y="3803650"/>
            <a:ext cx="620285"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
        <p:nvSpPr>
          <p:cNvPr id="17" name="Rectangle 16">
            <a:extLst>
              <a:ext uri="{FF2B5EF4-FFF2-40B4-BE49-F238E27FC236}">
                <a16:creationId xmlns:a16="http://schemas.microsoft.com/office/drawing/2014/main" id="{9B892EF2-8D22-415E-B625-D03B3F5244AC}"/>
              </a:ext>
            </a:extLst>
          </p:cNvPr>
          <p:cNvSpPr/>
          <p:nvPr/>
        </p:nvSpPr>
        <p:spPr bwMode="auto">
          <a:xfrm>
            <a:off x="2178844" y="5343526"/>
            <a:ext cx="617110" cy="28355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24393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A2737-DCEA-4086-BF0D-B40E6C83F862}"/>
              </a:ext>
            </a:extLst>
          </p:cNvPr>
          <p:cNvSpPr>
            <a:spLocks noGrp="1"/>
          </p:cNvSpPr>
          <p:nvPr>
            <p:ph type="title"/>
          </p:nvPr>
        </p:nvSpPr>
        <p:spPr/>
        <p:txBody>
          <a:bodyPr/>
          <a:lstStyle/>
          <a:p>
            <a:r>
              <a:rPr lang="en-GB" dirty="0"/>
              <a:t>3. Switch to Handler/Privileged Mode</a:t>
            </a:r>
            <a:endParaRPr lang="en-US" dirty="0"/>
          </a:p>
        </p:txBody>
      </p:sp>
      <p:sp>
        <p:nvSpPr>
          <p:cNvPr id="3" name="Content Placeholder 2">
            <a:extLst>
              <a:ext uri="{FF2B5EF4-FFF2-40B4-BE49-F238E27FC236}">
                <a16:creationId xmlns:a16="http://schemas.microsoft.com/office/drawing/2014/main" id="{D8E2EF0A-4A38-4D6C-A24A-FEC7884057F0}"/>
              </a:ext>
            </a:extLst>
          </p:cNvPr>
          <p:cNvSpPr>
            <a:spLocks noGrp="1"/>
          </p:cNvSpPr>
          <p:nvPr>
            <p:ph idx="1"/>
          </p:nvPr>
        </p:nvSpPr>
        <p:spPr/>
        <p:txBody>
          <a:bodyPr/>
          <a:lstStyle/>
          <a:p>
            <a:r>
              <a:rPr lang="en-GB" dirty="0"/>
              <a:t>Handler mode </a:t>
            </a:r>
            <a:r>
              <a:rPr lang="en-GB"/>
              <a:t>always uses main </a:t>
            </a:r>
            <a:r>
              <a:rPr lang="en-GB" dirty="0"/>
              <a:t>SP</a:t>
            </a:r>
            <a:endParaRPr lang="en-US" dirty="0"/>
          </a:p>
        </p:txBody>
      </p:sp>
      <p:grpSp>
        <p:nvGrpSpPr>
          <p:cNvPr id="4" name="Group 3">
            <a:extLst>
              <a:ext uri="{FF2B5EF4-FFF2-40B4-BE49-F238E27FC236}">
                <a16:creationId xmlns:a16="http://schemas.microsoft.com/office/drawing/2014/main" id="{AEB1C626-F3C1-48BF-8648-9A6EB0138FC4}"/>
              </a:ext>
            </a:extLst>
          </p:cNvPr>
          <p:cNvGrpSpPr/>
          <p:nvPr/>
        </p:nvGrpSpPr>
        <p:grpSpPr>
          <a:xfrm>
            <a:off x="6232567" y="1362653"/>
            <a:ext cx="4137875" cy="4123747"/>
            <a:chOff x="2047904" y="753053"/>
            <a:chExt cx="4137875" cy="4123747"/>
          </a:xfrm>
        </p:grpSpPr>
        <p:sp>
          <p:nvSpPr>
            <p:cNvPr id="5" name="Oval 4">
              <a:extLst>
                <a:ext uri="{FF2B5EF4-FFF2-40B4-BE49-F238E27FC236}">
                  <a16:creationId xmlns:a16="http://schemas.microsoft.com/office/drawing/2014/main" id="{35ADDEDD-613F-4E29-9592-886A497DEFCA}"/>
                </a:ext>
              </a:extLst>
            </p:cNvPr>
            <p:cNvSpPr/>
            <p:nvPr/>
          </p:nvSpPr>
          <p:spPr bwMode="auto">
            <a:xfrm>
              <a:off x="2982074" y="1676400"/>
              <a:ext cx="2286000" cy="914400"/>
            </a:xfrm>
            <a:prstGeom prst="ellips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R="0" indent="0" algn="ctr" fontAlgn="base">
                <a:lnSpc>
                  <a:spcPct val="100000"/>
                </a:lnSpc>
                <a:spcBef>
                  <a:spcPct val="0"/>
                </a:spcBef>
                <a:spcAft>
                  <a:spcPct val="0"/>
                </a:spcAft>
                <a:buClrTx/>
                <a:buSzTx/>
                <a:buFontTx/>
                <a:buNone/>
                <a:tabLst/>
              </a:pPr>
              <a:r>
                <a:rPr lang="en-US" sz="1500" dirty="0">
                  <a:solidFill>
                    <a:schemeClr val="bg1"/>
                  </a:solidFill>
                  <a:latin typeface="Calibri" pitchFamily="34" charset="0"/>
                </a:rPr>
                <a:t>Thread</a:t>
              </a:r>
            </a:p>
            <a:p>
              <a:pPr marR="0" indent="0" algn="ctr" fontAlgn="base">
                <a:lnSpc>
                  <a:spcPct val="100000"/>
                </a:lnSpc>
                <a:spcBef>
                  <a:spcPct val="0"/>
                </a:spcBef>
                <a:spcAft>
                  <a:spcPct val="0"/>
                </a:spcAft>
                <a:buClrTx/>
                <a:buSzTx/>
                <a:buFontTx/>
                <a:buNone/>
                <a:tabLst/>
              </a:pPr>
              <a:r>
                <a:rPr lang="en-US" sz="1500" dirty="0">
                  <a:solidFill>
                    <a:schemeClr val="bg1"/>
                  </a:solidFill>
                  <a:latin typeface="Calibri" pitchFamily="34" charset="0"/>
                </a:rPr>
                <a:t>Mode </a:t>
              </a:r>
              <a:br>
                <a:rPr lang="en-US" sz="1500" dirty="0">
                  <a:solidFill>
                    <a:schemeClr val="bg1"/>
                  </a:solidFill>
                  <a:latin typeface="Calibri" pitchFamily="34" charset="0"/>
                </a:rPr>
              </a:br>
              <a:r>
                <a:rPr lang="en-US" sz="1500" dirty="0">
                  <a:solidFill>
                    <a:schemeClr val="bg1"/>
                  </a:solidFill>
                  <a:latin typeface="Calibri" pitchFamily="34" charset="0"/>
                </a:rPr>
                <a:t>MSP or PSP</a:t>
              </a:r>
            </a:p>
          </p:txBody>
        </p:sp>
        <p:sp>
          <p:nvSpPr>
            <p:cNvPr id="6" name="Oval 5">
              <a:extLst>
                <a:ext uri="{FF2B5EF4-FFF2-40B4-BE49-F238E27FC236}">
                  <a16:creationId xmlns:a16="http://schemas.microsoft.com/office/drawing/2014/main" id="{7D0EE22A-DFEC-4016-B19E-050621A3D639}"/>
                </a:ext>
              </a:extLst>
            </p:cNvPr>
            <p:cNvSpPr/>
            <p:nvPr/>
          </p:nvSpPr>
          <p:spPr bwMode="auto">
            <a:xfrm>
              <a:off x="2982074" y="3962400"/>
              <a:ext cx="2286000" cy="914400"/>
            </a:xfrm>
            <a:prstGeom prst="ellipse">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bg1"/>
                  </a:solidFill>
                  <a:effectLst/>
                  <a:latin typeface="Calibri" pitchFamily="34" charset="0"/>
                </a:rPr>
                <a:t>Handler Mode</a:t>
              </a:r>
            </a:p>
            <a:p>
              <a:pPr marL="0" marR="0" indent="0" algn="ctr" defTabSz="914400" rtl="0" eaLnBrk="0" fontAlgn="base" latinLnBrk="0" hangingPunct="0">
                <a:lnSpc>
                  <a:spcPct val="100000"/>
                </a:lnSpc>
                <a:spcBef>
                  <a:spcPct val="0"/>
                </a:spcBef>
                <a:spcAft>
                  <a:spcPct val="0"/>
                </a:spcAft>
                <a:buClrTx/>
                <a:buSzTx/>
                <a:buFontTx/>
                <a:buNone/>
                <a:tabLst/>
              </a:pPr>
              <a:r>
                <a:rPr lang="en-US" sz="1500" dirty="0">
                  <a:solidFill>
                    <a:schemeClr val="bg1"/>
                  </a:solidFill>
                  <a:latin typeface="Calibri" pitchFamily="34" charset="0"/>
                </a:rPr>
                <a:t>MSP</a:t>
              </a:r>
              <a:endParaRPr kumimoji="0" lang="en-US" sz="1500" b="0" i="0" u="none" strike="noStrike" cap="none" normalizeH="0" baseline="0" dirty="0">
                <a:ln>
                  <a:noFill/>
                </a:ln>
                <a:solidFill>
                  <a:schemeClr val="bg1"/>
                </a:solidFill>
                <a:effectLst/>
                <a:latin typeface="Calibri" pitchFamily="34" charset="0"/>
              </a:endParaRPr>
            </a:p>
          </p:txBody>
        </p:sp>
        <p:cxnSp>
          <p:nvCxnSpPr>
            <p:cNvPr id="7" name="Straight Arrow Connector 6">
              <a:extLst>
                <a:ext uri="{FF2B5EF4-FFF2-40B4-BE49-F238E27FC236}">
                  <a16:creationId xmlns:a16="http://schemas.microsoft.com/office/drawing/2014/main" id="{C2556685-D7E8-4907-8654-DC196A032404}"/>
                </a:ext>
              </a:extLst>
            </p:cNvPr>
            <p:cNvCxnSpPr>
              <a:stCxn id="5" idx="5"/>
              <a:endCxn id="6" idx="7"/>
            </p:cNvCxnSpPr>
            <p:nvPr/>
          </p:nvCxnSpPr>
          <p:spPr bwMode="auto">
            <a:xfrm>
              <a:off x="4933297"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649AD986-7DF3-4F0A-98EB-78E53CC410D7}"/>
                </a:ext>
              </a:extLst>
            </p:cNvPr>
            <p:cNvCxnSpPr>
              <a:stCxn id="6" idx="1"/>
              <a:endCxn id="5" idx="3"/>
            </p:cNvCxnSpPr>
            <p:nvPr/>
          </p:nvCxnSpPr>
          <p:spPr bwMode="auto">
            <a:xfrm flipV="1">
              <a:off x="3316851"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644EF859-F1A6-4F61-B374-E26BF4F4BF9D}"/>
                </a:ext>
              </a:extLst>
            </p:cNvPr>
            <p:cNvCxnSpPr>
              <a:endCxn id="5" idx="0"/>
            </p:cNvCxnSpPr>
            <p:nvPr/>
          </p:nvCxnSpPr>
          <p:spPr bwMode="auto">
            <a:xfrm>
              <a:off x="4125074" y="1228618"/>
              <a:ext cx="0" cy="447782"/>
            </a:xfrm>
            <a:prstGeom prst="straightConnector1">
              <a:avLst/>
            </a:prstGeom>
            <a:solidFill>
              <a:schemeClr val="accent1"/>
            </a:solidFill>
            <a:ln w="952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7965E618-FBE5-4DAC-9967-0151B1E9936D}"/>
                </a:ext>
              </a:extLst>
            </p:cNvPr>
            <p:cNvSpPr txBox="1"/>
            <p:nvPr/>
          </p:nvSpPr>
          <p:spPr>
            <a:xfrm>
              <a:off x="3816944" y="753053"/>
              <a:ext cx="616259" cy="323165"/>
            </a:xfrm>
            <a:prstGeom prst="rect">
              <a:avLst/>
            </a:prstGeom>
            <a:noFill/>
          </p:spPr>
          <p:txBody>
            <a:bodyPr wrap="none" rtlCol="0">
              <a:spAutoFit/>
            </a:bodyPr>
            <a:lstStyle/>
            <a:p>
              <a:r>
                <a:rPr lang="en-US" sz="1500" dirty="0">
                  <a:latin typeface="Calibri" pitchFamily="34" charset="0"/>
                </a:rPr>
                <a:t>Reset</a:t>
              </a:r>
            </a:p>
          </p:txBody>
        </p:sp>
        <p:sp>
          <p:nvSpPr>
            <p:cNvPr id="11" name="TextBox 10">
              <a:extLst>
                <a:ext uri="{FF2B5EF4-FFF2-40B4-BE49-F238E27FC236}">
                  <a16:creationId xmlns:a16="http://schemas.microsoft.com/office/drawing/2014/main" id="{D8352935-23ED-441A-AD2F-6D23E56EEBAA}"/>
                </a:ext>
              </a:extLst>
            </p:cNvPr>
            <p:cNvSpPr txBox="1"/>
            <p:nvPr/>
          </p:nvSpPr>
          <p:spPr>
            <a:xfrm>
              <a:off x="5171976" y="2743200"/>
              <a:ext cx="1013803" cy="784830"/>
            </a:xfrm>
            <a:prstGeom prst="rect">
              <a:avLst/>
            </a:prstGeom>
            <a:noFill/>
          </p:spPr>
          <p:txBody>
            <a:bodyPr wrap="none" rtlCol="0">
              <a:spAutoFit/>
            </a:bodyPr>
            <a:lstStyle/>
            <a:p>
              <a:pPr algn="ctr"/>
              <a:r>
                <a:rPr lang="en-US" sz="1500" i="1" dirty="0">
                  <a:latin typeface="Calibri" pitchFamily="34" charset="0"/>
                </a:rPr>
                <a:t>Starting </a:t>
              </a:r>
              <a:br>
                <a:rPr lang="en-US" sz="1500" i="1" dirty="0">
                  <a:latin typeface="Calibri" pitchFamily="34" charset="0"/>
                </a:rPr>
              </a:br>
              <a:r>
                <a:rPr lang="en-US" sz="1500" i="1" dirty="0">
                  <a:latin typeface="Calibri" pitchFamily="34" charset="0"/>
                </a:rPr>
                <a:t>Exception </a:t>
              </a:r>
              <a:br>
                <a:rPr lang="en-US" sz="1500" i="1" dirty="0">
                  <a:latin typeface="Calibri" pitchFamily="34" charset="0"/>
                </a:rPr>
              </a:br>
              <a:r>
                <a:rPr lang="en-US" sz="1500" i="1" dirty="0">
                  <a:latin typeface="Calibri" pitchFamily="34" charset="0"/>
                </a:rPr>
                <a:t>Processing</a:t>
              </a:r>
            </a:p>
          </p:txBody>
        </p:sp>
        <p:sp>
          <p:nvSpPr>
            <p:cNvPr id="12" name="TextBox 11">
              <a:extLst>
                <a:ext uri="{FF2B5EF4-FFF2-40B4-BE49-F238E27FC236}">
                  <a16:creationId xmlns:a16="http://schemas.microsoft.com/office/drawing/2014/main" id="{CBA17935-7196-4F35-9E24-060EA67A9269}"/>
                </a:ext>
              </a:extLst>
            </p:cNvPr>
            <p:cNvSpPr txBox="1"/>
            <p:nvPr/>
          </p:nvSpPr>
          <p:spPr>
            <a:xfrm>
              <a:off x="2047904" y="2743200"/>
              <a:ext cx="1024768" cy="784830"/>
            </a:xfrm>
            <a:prstGeom prst="rect">
              <a:avLst/>
            </a:prstGeom>
            <a:noFill/>
          </p:spPr>
          <p:txBody>
            <a:bodyPr wrap="none" rtlCol="0">
              <a:spAutoFit/>
            </a:bodyPr>
            <a:lstStyle/>
            <a:p>
              <a:pPr algn="ctr"/>
              <a:r>
                <a:rPr lang="en-US" sz="1500" i="1" dirty="0">
                  <a:latin typeface="Calibri" pitchFamily="34" charset="0"/>
                </a:rPr>
                <a:t>Exception </a:t>
              </a:r>
              <a:br>
                <a:rPr lang="en-US" sz="1500" i="1" dirty="0">
                  <a:latin typeface="Calibri" pitchFamily="34" charset="0"/>
                </a:rPr>
              </a:br>
              <a:r>
                <a:rPr lang="en-US" sz="1500" i="1" dirty="0">
                  <a:latin typeface="Calibri" pitchFamily="34" charset="0"/>
                </a:rPr>
                <a:t>Processing</a:t>
              </a:r>
            </a:p>
            <a:p>
              <a:pPr algn="ctr"/>
              <a:r>
                <a:rPr lang="en-US" sz="1500" i="1" dirty="0">
                  <a:latin typeface="Calibri" pitchFamily="34" charset="0"/>
                </a:rPr>
                <a:t>Completed</a:t>
              </a:r>
            </a:p>
          </p:txBody>
        </p:sp>
      </p:grpSp>
    </p:spTree>
    <p:extLst>
      <p:ext uri="{BB962C8B-B14F-4D97-AF65-F5344CB8AC3E}">
        <p14:creationId xmlns:p14="http://schemas.microsoft.com/office/powerpoint/2010/main" val="3290166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CEAE-3EAF-4F70-94AA-5959E5674BEC}"/>
              </a:ext>
            </a:extLst>
          </p:cNvPr>
          <p:cNvSpPr>
            <a:spLocks noGrp="1"/>
          </p:cNvSpPr>
          <p:nvPr>
            <p:ph type="title"/>
          </p:nvPr>
        </p:nvSpPr>
        <p:spPr/>
        <p:txBody>
          <a:bodyPr/>
          <a:lstStyle/>
          <a:p>
            <a:r>
              <a:rPr lang="en-GB" dirty="0"/>
              <a:t>Handler and Privileged Mode</a:t>
            </a:r>
            <a:endParaRPr lang="en-US" dirty="0"/>
          </a:p>
        </p:txBody>
      </p:sp>
      <p:pic>
        <p:nvPicPr>
          <p:cNvPr id="4" name="Picture 3">
            <a:extLst>
              <a:ext uri="{FF2B5EF4-FFF2-40B4-BE49-F238E27FC236}">
                <a16:creationId xmlns:a16="http://schemas.microsoft.com/office/drawing/2014/main" id="{05127F34-7FB0-4C93-BE02-65E33E535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419" y="121920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Callout 2 18">
            <a:extLst>
              <a:ext uri="{FF2B5EF4-FFF2-40B4-BE49-F238E27FC236}">
                <a16:creationId xmlns:a16="http://schemas.microsoft.com/office/drawing/2014/main" id="{3FD15348-E44D-44D9-A289-F28D90936DA1}"/>
              </a:ext>
            </a:extLst>
          </p:cNvPr>
          <p:cNvSpPr/>
          <p:nvPr/>
        </p:nvSpPr>
        <p:spPr bwMode="auto">
          <a:xfrm>
            <a:off x="7465219" y="3728892"/>
            <a:ext cx="3351490" cy="632115"/>
          </a:xfrm>
          <a:prstGeom prst="borderCallout2">
            <a:avLst>
              <a:gd name="adj1" fmla="val 18750"/>
              <a:gd name="adj2" fmla="val -8333"/>
              <a:gd name="adj3" fmla="val 18750"/>
              <a:gd name="adj4" fmla="val -16667"/>
              <a:gd name="adj5" fmla="val 280012"/>
              <a:gd name="adj6" fmla="val -129327"/>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Mode changed to Handler.</a:t>
            </a:r>
          </a:p>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Was already using MSP.</a:t>
            </a:r>
            <a:endParaRPr kumimoji="0" lang="en-US" sz="1500" b="0" i="0" u="none" strike="noStrike" cap="none" normalizeH="0" baseline="0" dirty="0">
              <a:ln>
                <a:noFill/>
              </a:ln>
              <a:solidFill>
                <a:schemeClr val="tx1"/>
              </a:solidFill>
              <a:effectLst/>
              <a:latin typeface="Calibri" pitchFamily="34" charset="0"/>
            </a:endParaRPr>
          </a:p>
        </p:txBody>
      </p:sp>
      <p:sp>
        <p:nvSpPr>
          <p:cNvPr id="6" name="Rectangle 5">
            <a:extLst>
              <a:ext uri="{FF2B5EF4-FFF2-40B4-BE49-F238E27FC236}">
                <a16:creationId xmlns:a16="http://schemas.microsoft.com/office/drawing/2014/main" id="{BC2A09CD-9F73-4122-83C5-9D37D5634493}"/>
              </a:ext>
            </a:extLst>
          </p:cNvPr>
          <p:cNvSpPr/>
          <p:nvPr/>
        </p:nvSpPr>
        <p:spPr bwMode="auto">
          <a:xfrm>
            <a:off x="2637692" y="3793825"/>
            <a:ext cx="623827"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94772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4525-7E1C-4CDA-8524-C0CC9FACB476}"/>
              </a:ext>
            </a:extLst>
          </p:cNvPr>
          <p:cNvSpPr>
            <a:spLocks noGrp="1"/>
          </p:cNvSpPr>
          <p:nvPr>
            <p:ph type="title"/>
          </p:nvPr>
        </p:nvSpPr>
        <p:spPr/>
        <p:txBody>
          <a:bodyPr/>
          <a:lstStyle/>
          <a:p>
            <a:r>
              <a:rPr lang="en-GB" dirty="0"/>
              <a:t>Update IPSR with Exception Number</a:t>
            </a:r>
            <a:endParaRPr lang="en-US" dirty="0"/>
          </a:p>
        </p:txBody>
      </p:sp>
      <p:grpSp>
        <p:nvGrpSpPr>
          <p:cNvPr id="4" name="Group 3">
            <a:extLst>
              <a:ext uri="{FF2B5EF4-FFF2-40B4-BE49-F238E27FC236}">
                <a16:creationId xmlns:a16="http://schemas.microsoft.com/office/drawing/2014/main" id="{0E14AEDE-6C55-4A38-AC7E-37E278B413AB}"/>
              </a:ext>
            </a:extLst>
          </p:cNvPr>
          <p:cNvGrpSpPr/>
          <p:nvPr/>
        </p:nvGrpSpPr>
        <p:grpSpPr>
          <a:xfrm>
            <a:off x="1393831" y="1143000"/>
            <a:ext cx="9372600" cy="5010150"/>
            <a:chOff x="1393831" y="1143000"/>
            <a:chExt cx="9372600" cy="5010150"/>
          </a:xfrm>
        </p:grpSpPr>
        <p:pic>
          <p:nvPicPr>
            <p:cNvPr id="5" name="Picture 3">
              <a:extLst>
                <a:ext uri="{FF2B5EF4-FFF2-40B4-BE49-F238E27FC236}">
                  <a16:creationId xmlns:a16="http://schemas.microsoft.com/office/drawing/2014/main" id="{729C8011-6BC0-49F5-BE17-BDD66971E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831" y="114300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Callout 2 18">
              <a:extLst>
                <a:ext uri="{FF2B5EF4-FFF2-40B4-BE49-F238E27FC236}">
                  <a16:creationId xmlns:a16="http://schemas.microsoft.com/office/drawing/2014/main" id="{6256E97A-FC1A-4F00-A0E1-248E17B5ADAE}"/>
                </a:ext>
              </a:extLst>
            </p:cNvPr>
            <p:cNvSpPr/>
            <p:nvPr/>
          </p:nvSpPr>
          <p:spPr bwMode="auto">
            <a:xfrm>
              <a:off x="7110260" y="3757301"/>
              <a:ext cx="3656171" cy="643249"/>
            </a:xfrm>
            <a:prstGeom prst="borderCallout2">
              <a:avLst>
                <a:gd name="adj1" fmla="val 18750"/>
                <a:gd name="adj2" fmla="val -8333"/>
                <a:gd name="adj3" fmla="val 18750"/>
                <a:gd name="adj4" fmla="val -16667"/>
                <a:gd name="adj5" fmla="val 72517"/>
                <a:gd name="adj6" fmla="val -10804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500" dirty="0">
                  <a:latin typeface="Calibri" pitchFamily="34" charset="0"/>
                </a:rPr>
                <a:t>Exception number 0x10 </a:t>
              </a:r>
              <a:br>
                <a:rPr lang="en-US" sz="1500" dirty="0">
                  <a:latin typeface="Calibri" pitchFamily="34" charset="0"/>
                </a:rPr>
              </a:br>
              <a:r>
                <a:rPr lang="en-US" sz="1500" dirty="0">
                  <a:latin typeface="Calibri" pitchFamily="34" charset="0"/>
                </a:rPr>
                <a:t>(interrupt number + 0x10)</a:t>
              </a:r>
              <a:endParaRPr kumimoji="0" lang="en-US" sz="1500" b="0" i="0" u="none" strike="noStrike" cap="none" normalizeH="0" baseline="0" dirty="0">
                <a:ln>
                  <a:noFill/>
                </a:ln>
                <a:solidFill>
                  <a:schemeClr val="tx1"/>
                </a:solidFill>
                <a:effectLst/>
                <a:latin typeface="Calibri" pitchFamily="34" charset="0"/>
              </a:endParaRPr>
            </a:p>
          </p:txBody>
        </p:sp>
        <p:sp>
          <p:nvSpPr>
            <p:cNvPr id="7" name="Rectangle 6">
              <a:extLst>
                <a:ext uri="{FF2B5EF4-FFF2-40B4-BE49-F238E27FC236}">
                  <a16:creationId xmlns:a16="http://schemas.microsoft.com/office/drawing/2014/main" id="{735F1369-D67A-4DB3-9632-01188E0B422D}"/>
                </a:ext>
              </a:extLst>
            </p:cNvPr>
            <p:cNvSpPr/>
            <p:nvPr/>
          </p:nvSpPr>
          <p:spPr bwMode="auto">
            <a:xfrm>
              <a:off x="2586104" y="3879850"/>
              <a:ext cx="623827" cy="2569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562379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8CF3C-893D-49D1-A61D-9ED2A236067E}"/>
              </a:ext>
            </a:extLst>
          </p:cNvPr>
          <p:cNvSpPr>
            <a:spLocks noGrp="1"/>
          </p:cNvSpPr>
          <p:nvPr>
            <p:ph type="title"/>
          </p:nvPr>
        </p:nvSpPr>
        <p:spPr/>
        <p:txBody>
          <a:bodyPr/>
          <a:lstStyle/>
          <a:p>
            <a:r>
              <a:rPr lang="en-GB" dirty="0"/>
              <a:t>4. Load PC with Address of Exception Handler</a:t>
            </a:r>
            <a:endParaRPr lang="en-US" dirty="0"/>
          </a:p>
        </p:txBody>
      </p:sp>
      <p:sp>
        <p:nvSpPr>
          <p:cNvPr id="4" name="Content Placeholder 27">
            <a:extLst>
              <a:ext uri="{FF2B5EF4-FFF2-40B4-BE49-F238E27FC236}">
                <a16:creationId xmlns:a16="http://schemas.microsoft.com/office/drawing/2014/main" id="{BDD1E3F8-8D8C-488F-B2F7-4F233FBAA754}"/>
              </a:ext>
            </a:extLst>
          </p:cNvPr>
          <p:cNvSpPr>
            <a:spLocks noGrp="1"/>
          </p:cNvSpPr>
          <p:nvPr>
            <p:ph idx="1"/>
          </p:nvPr>
        </p:nvSpPr>
        <p:spPr>
          <a:xfrm>
            <a:off x="7770019" y="1172967"/>
            <a:ext cx="4038600" cy="922200"/>
          </a:xfrm>
        </p:spPr>
        <p:txBody>
          <a:bodyPr/>
          <a:lstStyle/>
          <a:p>
            <a:r>
              <a:rPr lang="en-GB" sz="1800" dirty="0"/>
              <a:t>Which program counter is selected from the vector table depends on which exception is used.</a:t>
            </a:r>
          </a:p>
        </p:txBody>
      </p:sp>
      <p:graphicFrame>
        <p:nvGraphicFramePr>
          <p:cNvPr id="5" name="Table 4">
            <a:extLst>
              <a:ext uri="{FF2B5EF4-FFF2-40B4-BE49-F238E27FC236}">
                <a16:creationId xmlns:a16="http://schemas.microsoft.com/office/drawing/2014/main" id="{E2A039FF-FA41-47E3-9DE1-59BA55AB86CB}"/>
              </a:ext>
            </a:extLst>
          </p:cNvPr>
          <p:cNvGraphicFramePr>
            <a:graphicFrameLocks noGrp="1"/>
          </p:cNvGraphicFramePr>
          <p:nvPr>
            <p:extLst>
              <p:ext uri="{D42A27DB-BD31-4B8C-83A1-F6EECF244321}">
                <p14:modId xmlns:p14="http://schemas.microsoft.com/office/powerpoint/2010/main" val="1720943983"/>
              </p:ext>
            </p:extLst>
          </p:nvPr>
        </p:nvGraphicFramePr>
        <p:xfrm>
          <a:off x="2207419" y="1143000"/>
          <a:ext cx="4419600" cy="555900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284313">
                <a:tc>
                  <a:txBody>
                    <a:bodyPr/>
                    <a:lstStyle/>
                    <a:p>
                      <a:r>
                        <a:rPr lang="en-GB" sz="1500" b="1" dirty="0"/>
                        <a:t>Memory Address</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b="1" dirty="0"/>
                        <a:t>Value</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313">
                <a:tc>
                  <a:txBody>
                    <a:bodyPr/>
                    <a:lstStyle/>
                    <a:p>
                      <a:r>
                        <a:rPr lang="en-GB" sz="1500" dirty="0"/>
                        <a:t>0x0000_0000</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500" dirty="0"/>
                        <a:t>Initial</a:t>
                      </a:r>
                      <a:r>
                        <a:rPr lang="en-GB" sz="1500" baseline="0" dirty="0"/>
                        <a:t> Stack Pointer</a:t>
                      </a:r>
                      <a:endParaRPr lang="en-GB" sz="15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4313">
                <a:tc>
                  <a:txBody>
                    <a:bodyPr/>
                    <a:lstStyle/>
                    <a:p>
                      <a:r>
                        <a:rPr lang="en-GB" sz="1500" dirty="0"/>
                        <a:t>0x0000_0004</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4313">
                <a:tc>
                  <a:txBody>
                    <a:bodyPr/>
                    <a:lstStyle/>
                    <a:p>
                      <a:r>
                        <a:rPr lang="en-GB" sz="1500" dirty="0"/>
                        <a:t>0x0000_0008</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NMI_IRQHandler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4313">
                <a:tc>
                  <a:txBody>
                    <a:bodyPr/>
                    <a:lstStyle/>
                    <a:p>
                      <a:r>
                        <a:rPr lang="en-GB" sz="15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4313">
                <a:tc>
                  <a:txBody>
                    <a:bodyPr/>
                    <a:lstStyle/>
                    <a:p>
                      <a:endParaRPr lang="en-GB" sz="15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4313">
                <a:tc>
                  <a:txBody>
                    <a:bodyPr/>
                    <a:lstStyle/>
                    <a:p>
                      <a:endParaRPr lang="en-GB" sz="15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19449">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8727">
                <a:tc>
                  <a:txBody>
                    <a:bodyPr/>
                    <a:lstStyle/>
                    <a:p>
                      <a:r>
                        <a:rPr lang="en-GB" sz="16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98727">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19449">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8727">
                <a:tc>
                  <a:txBody>
                    <a:bodyPr/>
                    <a:lstStyle/>
                    <a:p>
                      <a:r>
                        <a:rPr lang="en-GB" sz="1600" dirty="0"/>
                        <a:t>NMI_IRQHandler: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19449">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8727">
                <a:tc>
                  <a:txBody>
                    <a:bodyPr/>
                    <a:lstStyle/>
                    <a:p>
                      <a:r>
                        <a:rPr lang="en-GB" sz="16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r h="298727">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4"/>
                  </a:ext>
                </a:extLst>
              </a:tr>
              <a:tr h="219449">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987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6"/>
                  </a:ext>
                </a:extLst>
              </a:tr>
              <a:tr h="298727">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7"/>
                  </a:ext>
                </a:extLst>
              </a:tr>
              <a:tr h="298727">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8"/>
                  </a:ext>
                </a:extLst>
              </a:tr>
            </a:tbl>
          </a:graphicData>
        </a:graphic>
      </p:graphicFrame>
      <p:grpSp>
        <p:nvGrpSpPr>
          <p:cNvPr id="6" name="Group 5">
            <a:extLst>
              <a:ext uri="{FF2B5EF4-FFF2-40B4-BE49-F238E27FC236}">
                <a16:creationId xmlns:a16="http://schemas.microsoft.com/office/drawing/2014/main" id="{A2A25DFC-9596-4C73-A010-530FC6C81B55}"/>
              </a:ext>
            </a:extLst>
          </p:cNvPr>
          <p:cNvGrpSpPr/>
          <p:nvPr/>
        </p:nvGrpSpPr>
        <p:grpSpPr>
          <a:xfrm>
            <a:off x="6637946" y="1964955"/>
            <a:ext cx="703598" cy="3996871"/>
            <a:chOff x="5503421" y="1790700"/>
            <a:chExt cx="703598" cy="3996871"/>
          </a:xfrm>
        </p:grpSpPr>
        <p:sp>
          <p:nvSpPr>
            <p:cNvPr id="7" name="Arc 20">
              <a:extLst>
                <a:ext uri="{FF2B5EF4-FFF2-40B4-BE49-F238E27FC236}">
                  <a16:creationId xmlns:a16="http://schemas.microsoft.com/office/drawing/2014/main" id="{FA49B45F-3753-4618-8DE0-AC8858A9E48D}"/>
                </a:ext>
              </a:extLst>
            </p:cNvPr>
            <p:cNvSpPr/>
            <p:nvPr/>
          </p:nvSpPr>
          <p:spPr>
            <a:xfrm>
              <a:off x="5503422" y="1790700"/>
              <a:ext cx="703597" cy="1687711"/>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597" h="1687711" stroke="0" extrusionOk="0">
                  <a:moveTo>
                    <a:pt x="212721" y="655767"/>
                  </a:moveTo>
                  <a:cubicBezTo>
                    <a:pt x="213944" y="1420874"/>
                    <a:pt x="549865" y="975163"/>
                    <a:pt x="269232" y="1087847"/>
                  </a:cubicBezTo>
                </a:path>
                <a:path w="703597" h="1687711" fill="none">
                  <a:moveTo>
                    <a:pt x="0" y="0"/>
                  </a:moveTo>
                  <a:cubicBezTo>
                    <a:pt x="377877" y="0"/>
                    <a:pt x="633754" y="215574"/>
                    <a:pt x="698496" y="706567"/>
                  </a:cubicBezTo>
                  <a:cubicBezTo>
                    <a:pt x="770331" y="1439595"/>
                    <a:pt x="60328" y="1628885"/>
                    <a:pt x="30165" y="1654173"/>
                  </a:cubicBezTo>
                  <a:cubicBezTo>
                    <a:pt x="-12299" y="1595811"/>
                    <a:pt x="89300" y="1411773"/>
                    <a:pt x="63502" y="1466054"/>
                  </a:cubicBezTo>
                  <a:cubicBezTo>
                    <a:pt x="40880" y="1526378"/>
                    <a:pt x="-3172" y="1602670"/>
                    <a:pt x="30164" y="1649411"/>
                  </a:cubicBezTo>
                  <a:cubicBezTo>
                    <a:pt x="10320" y="1685526"/>
                    <a:pt x="148435" y="1687999"/>
                    <a:pt x="230190" y="1680367"/>
                  </a:cubicBezTo>
                  <a:cubicBezTo>
                    <a:pt x="140098" y="1701310"/>
                    <a:pt x="57641" y="1671406"/>
                    <a:pt x="39680" y="1665539"/>
                  </a:cubicBezTo>
                </a:path>
              </a:pathLst>
            </a:cu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8" name="Arc 20">
              <a:extLst>
                <a:ext uri="{FF2B5EF4-FFF2-40B4-BE49-F238E27FC236}">
                  <a16:creationId xmlns:a16="http://schemas.microsoft.com/office/drawing/2014/main" id="{08E8AD1A-D188-4FEC-9E45-9DBF69BA46C9}"/>
                </a:ext>
              </a:extLst>
            </p:cNvPr>
            <p:cNvSpPr/>
            <p:nvPr/>
          </p:nvSpPr>
          <p:spPr>
            <a:xfrm>
              <a:off x="5503421" y="2121807"/>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a:noFill/>
            <a:ln w="19050">
              <a:solidFill>
                <a:schemeClr val="accent4"/>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dirty="0"/>
            </a:p>
          </p:txBody>
        </p:sp>
        <p:sp>
          <p:nvSpPr>
            <p:cNvPr id="9" name="Arc 20">
              <a:extLst>
                <a:ext uri="{FF2B5EF4-FFF2-40B4-BE49-F238E27FC236}">
                  <a16:creationId xmlns:a16="http://schemas.microsoft.com/office/drawing/2014/main" id="{9503F50F-234F-4611-881F-F63C25C85F9D}"/>
                </a:ext>
              </a:extLst>
            </p:cNvPr>
            <p:cNvSpPr/>
            <p:nvPr/>
          </p:nvSpPr>
          <p:spPr>
            <a:xfrm>
              <a:off x="5503422" y="2649510"/>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a:ln w="1905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dirty="0"/>
            </a:p>
          </p:txBody>
        </p:sp>
        <p:sp>
          <p:nvSpPr>
            <p:cNvPr id="10" name="Arc 20">
              <a:extLst>
                <a:ext uri="{FF2B5EF4-FFF2-40B4-BE49-F238E27FC236}">
                  <a16:creationId xmlns:a16="http://schemas.microsoft.com/office/drawing/2014/main" id="{C704EEE6-0CE5-4AA5-A14A-86B882693D34}"/>
                </a:ext>
              </a:extLst>
            </p:cNvPr>
            <p:cNvSpPr/>
            <p:nvPr/>
          </p:nvSpPr>
          <p:spPr>
            <a:xfrm>
              <a:off x="5521540" y="2997452"/>
              <a:ext cx="516046" cy="2790119"/>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194603 w 541408"/>
                <a:gd name="connsiteY0" fmla="*/ 1758175 h 2790119"/>
                <a:gd name="connsiteX1" fmla="*/ 251114 w 541408"/>
                <a:gd name="connsiteY1" fmla="*/ 2190255 h 2790119"/>
                <a:gd name="connsiteX0" fmla="*/ 16065 w 541408"/>
                <a:gd name="connsiteY0" fmla="*/ 0 h 2790119"/>
                <a:gd name="connsiteX1" fmla="*/ 535100 w 541408"/>
                <a:gd name="connsiteY1" fmla="*/ 1578239 h 2790119"/>
                <a:gd name="connsiteX2" fmla="*/ 12047 w 541408"/>
                <a:gd name="connsiteY2" fmla="*/ 2756581 h 2790119"/>
                <a:gd name="connsiteX3" fmla="*/ 45384 w 541408"/>
                <a:gd name="connsiteY3" fmla="*/ 2568462 h 2790119"/>
                <a:gd name="connsiteX4" fmla="*/ 12046 w 541408"/>
                <a:gd name="connsiteY4" fmla="*/ 2751819 h 2790119"/>
                <a:gd name="connsiteX5" fmla="*/ 212072 w 541408"/>
                <a:gd name="connsiteY5" fmla="*/ 2782775 h 2790119"/>
                <a:gd name="connsiteX6" fmla="*/ 21562 w 541408"/>
                <a:gd name="connsiteY6" fmla="*/ 2767947 h 2790119"/>
                <a:gd name="connsiteX0" fmla="*/ 194603 w 516046"/>
                <a:gd name="connsiteY0" fmla="*/ 1758175 h 2790119"/>
                <a:gd name="connsiteX1" fmla="*/ 251114 w 516046"/>
                <a:gd name="connsiteY1" fmla="*/ 2190255 h 2790119"/>
                <a:gd name="connsiteX0" fmla="*/ 16065 w 516046"/>
                <a:gd name="connsiteY0" fmla="*/ 0 h 2790119"/>
                <a:gd name="connsiteX1" fmla="*/ 509463 w 516046"/>
                <a:gd name="connsiteY1" fmla="*/ 1432960 h 2790119"/>
                <a:gd name="connsiteX2" fmla="*/ 12047 w 516046"/>
                <a:gd name="connsiteY2" fmla="*/ 2756581 h 2790119"/>
                <a:gd name="connsiteX3" fmla="*/ 45384 w 516046"/>
                <a:gd name="connsiteY3" fmla="*/ 2568462 h 2790119"/>
                <a:gd name="connsiteX4" fmla="*/ 12046 w 516046"/>
                <a:gd name="connsiteY4" fmla="*/ 2751819 h 2790119"/>
                <a:gd name="connsiteX5" fmla="*/ 212072 w 516046"/>
                <a:gd name="connsiteY5" fmla="*/ 2782775 h 2790119"/>
                <a:gd name="connsiteX6" fmla="*/ 21562 w 516046"/>
                <a:gd name="connsiteY6" fmla="*/ 2767947 h 279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046" h="2790119" stroke="0" extrusionOk="0">
                  <a:moveTo>
                    <a:pt x="194603" y="1758175"/>
                  </a:moveTo>
                  <a:cubicBezTo>
                    <a:pt x="195826" y="2523282"/>
                    <a:pt x="531747" y="2077571"/>
                    <a:pt x="251114" y="2190255"/>
                  </a:cubicBezTo>
                </a:path>
                <a:path w="516046" h="2790119" fill="none">
                  <a:moveTo>
                    <a:pt x="16065" y="0"/>
                  </a:moveTo>
                  <a:cubicBezTo>
                    <a:pt x="393942" y="0"/>
                    <a:pt x="444721" y="941967"/>
                    <a:pt x="509463" y="1432960"/>
                  </a:cubicBezTo>
                  <a:cubicBezTo>
                    <a:pt x="581298" y="2165988"/>
                    <a:pt x="42210" y="2731293"/>
                    <a:pt x="12047" y="2756581"/>
                  </a:cubicBezTo>
                  <a:cubicBezTo>
                    <a:pt x="-30417" y="2698219"/>
                    <a:pt x="71182" y="2514181"/>
                    <a:pt x="45384" y="2568462"/>
                  </a:cubicBezTo>
                  <a:cubicBezTo>
                    <a:pt x="22762" y="2628786"/>
                    <a:pt x="-21290" y="2705078"/>
                    <a:pt x="12046" y="2751819"/>
                  </a:cubicBezTo>
                  <a:cubicBezTo>
                    <a:pt x="-7798" y="2787934"/>
                    <a:pt x="130317" y="2790407"/>
                    <a:pt x="212072" y="2782775"/>
                  </a:cubicBezTo>
                  <a:cubicBezTo>
                    <a:pt x="121980" y="2803718"/>
                    <a:pt x="39523" y="2773814"/>
                    <a:pt x="21562" y="2767947"/>
                  </a:cubicBezTo>
                </a:path>
              </a:pathLst>
            </a:custGeom>
            <a:ln w="19050">
              <a:solidFill>
                <a:schemeClr val="accent5"/>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dirty="0"/>
            </a:p>
          </p:txBody>
        </p:sp>
      </p:grpSp>
    </p:spTree>
    <p:extLst>
      <p:ext uri="{BB962C8B-B14F-4D97-AF65-F5344CB8AC3E}">
        <p14:creationId xmlns:p14="http://schemas.microsoft.com/office/powerpoint/2010/main" val="991492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3493-E843-4534-83AD-37B4B8DCF576}"/>
              </a:ext>
            </a:extLst>
          </p:cNvPr>
          <p:cNvSpPr>
            <a:spLocks noGrp="1"/>
          </p:cNvSpPr>
          <p:nvPr>
            <p:ph type="title"/>
          </p:nvPr>
        </p:nvSpPr>
        <p:spPr/>
        <p:txBody>
          <a:bodyPr/>
          <a:lstStyle/>
          <a:p>
            <a:r>
              <a:rPr lang="en-GB" dirty="0"/>
              <a:t>Examine Vector Table with Debugger</a:t>
            </a:r>
            <a:endParaRPr lang="en-US" dirty="0"/>
          </a:p>
        </p:txBody>
      </p:sp>
      <p:sp>
        <p:nvSpPr>
          <p:cNvPr id="3" name="Content Placeholder 2">
            <a:extLst>
              <a:ext uri="{FF2B5EF4-FFF2-40B4-BE49-F238E27FC236}">
                <a16:creationId xmlns:a16="http://schemas.microsoft.com/office/drawing/2014/main" id="{2FD99B65-C616-4615-BE34-C6FB2D1AAE97}"/>
              </a:ext>
            </a:extLst>
          </p:cNvPr>
          <p:cNvSpPr>
            <a:spLocks noGrp="1"/>
          </p:cNvSpPr>
          <p:nvPr>
            <p:ph idx="1"/>
          </p:nvPr>
        </p:nvSpPr>
        <p:spPr>
          <a:xfrm>
            <a:off x="6564429" y="1171111"/>
            <a:ext cx="5148146" cy="4948335"/>
          </a:xfrm>
        </p:spPr>
        <p:txBody>
          <a:bodyPr/>
          <a:lstStyle/>
          <a:p>
            <a:r>
              <a:rPr lang="en-US" dirty="0"/>
              <a:t>Why is the vector odd?</a:t>
            </a:r>
          </a:p>
          <a:p>
            <a:r>
              <a:rPr lang="en-US" dirty="0"/>
              <a:t>LSB of address indicates that handler uses Thumb code.</a:t>
            </a:r>
          </a:p>
          <a:p>
            <a:pPr marL="0" indent="0">
              <a:buNone/>
            </a:pPr>
            <a:endParaRPr lang="en-US" dirty="0"/>
          </a:p>
        </p:txBody>
      </p:sp>
      <p:graphicFrame>
        <p:nvGraphicFramePr>
          <p:cNvPr id="4" name="Table 3">
            <a:extLst>
              <a:ext uri="{FF2B5EF4-FFF2-40B4-BE49-F238E27FC236}">
                <a16:creationId xmlns:a16="http://schemas.microsoft.com/office/drawing/2014/main" id="{84BDFCAA-AAED-455C-B8AA-3C3BAABC2DD3}"/>
              </a:ext>
            </a:extLst>
          </p:cNvPr>
          <p:cNvGraphicFramePr>
            <a:graphicFrameLocks noGrp="1"/>
          </p:cNvGraphicFramePr>
          <p:nvPr>
            <p:extLst>
              <p:ext uri="{D42A27DB-BD31-4B8C-83A1-F6EECF244321}">
                <p14:modId xmlns:p14="http://schemas.microsoft.com/office/powerpoint/2010/main" val="4159913249"/>
              </p:ext>
            </p:extLst>
          </p:nvPr>
        </p:nvGraphicFramePr>
        <p:xfrm>
          <a:off x="607219" y="1234440"/>
          <a:ext cx="5791200" cy="4937760"/>
        </p:xfrm>
        <a:graphic>
          <a:graphicData uri="http://schemas.openxmlformats.org/drawingml/2006/table">
            <a:tbl>
              <a:tblPr firstRow="1" bandRow="1">
                <a:tableStyleId>{69012ECD-51FC-41F1-AA8D-1B2483CD663E}</a:tableStyleId>
              </a:tblPr>
              <a:tblGrid>
                <a:gridCol w="1546216">
                  <a:extLst>
                    <a:ext uri="{9D8B030D-6E8A-4147-A177-3AD203B41FA5}">
                      <a16:colId xmlns:a16="http://schemas.microsoft.com/office/drawing/2014/main" val="20000"/>
                    </a:ext>
                  </a:extLst>
                </a:gridCol>
                <a:gridCol w="134938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212725">
                <a:tc>
                  <a:txBody>
                    <a:bodyPr/>
                    <a:lstStyle/>
                    <a:p>
                      <a:pPr algn="ctr"/>
                      <a:r>
                        <a:rPr lang="en-GB" sz="1500" dirty="0"/>
                        <a:t>Exception Number</a:t>
                      </a:r>
                    </a:p>
                  </a:txBody>
                  <a:tcPr marT="0" marB="0" anchor="ctr"/>
                </a:tc>
                <a:tc>
                  <a:txBody>
                    <a:bodyPr/>
                    <a:lstStyle/>
                    <a:p>
                      <a:pPr algn="ctr"/>
                      <a:r>
                        <a:rPr lang="en-GB" sz="1500" dirty="0"/>
                        <a:t>IRQ Number</a:t>
                      </a:r>
                    </a:p>
                  </a:txBody>
                  <a:tcPr marT="0" marB="0" anchor="ctr"/>
                </a:tc>
                <a:tc>
                  <a:txBody>
                    <a:bodyPr/>
                    <a:lstStyle/>
                    <a:p>
                      <a:pPr algn="ctr"/>
                      <a:r>
                        <a:rPr lang="en-GB" sz="1500" dirty="0"/>
                        <a:t>Vector</a:t>
                      </a:r>
                    </a:p>
                  </a:txBody>
                  <a:tcPr marT="0" marB="0" anchor="ctr"/>
                </a:tc>
                <a:tc>
                  <a:txBody>
                    <a:bodyPr/>
                    <a:lstStyle/>
                    <a:p>
                      <a:pPr algn="ctr"/>
                      <a:r>
                        <a:rPr lang="en-GB" sz="1500" dirty="0"/>
                        <a:t>Offset</a:t>
                      </a:r>
                    </a:p>
                  </a:txBody>
                  <a:tcPr marT="0" marB="0" anchor="ctr"/>
                </a:tc>
                <a:extLst>
                  <a:ext uri="{0D108BD9-81ED-4DB2-BD59-A6C34878D82A}">
                    <a16:rowId xmlns:a16="http://schemas.microsoft.com/office/drawing/2014/main" val="10000"/>
                  </a:ext>
                </a:extLst>
              </a:tr>
              <a:tr h="212725">
                <a:tc>
                  <a:txBody>
                    <a:bodyPr/>
                    <a:lstStyle/>
                    <a:p>
                      <a:pPr algn="ctr"/>
                      <a:endParaRPr lang="en-GB" sz="1400" dirty="0"/>
                    </a:p>
                  </a:txBody>
                  <a:tcPr marT="0" marB="0" anchor="ctr"/>
                </a:tc>
                <a:tc>
                  <a:txBody>
                    <a:bodyPr/>
                    <a:lstStyle/>
                    <a:p>
                      <a:pPr algn="ctr"/>
                      <a:endParaRPr lang="en-GB" sz="1400" dirty="0"/>
                    </a:p>
                  </a:txBody>
                  <a:tcPr marT="0" marB="0" anchor="ctr"/>
                </a:tc>
                <a:tc>
                  <a:txBody>
                    <a:bodyPr/>
                    <a:lstStyle/>
                    <a:p>
                      <a:pPr algn="ctr"/>
                      <a:r>
                        <a:rPr lang="en-GB" sz="1400" dirty="0"/>
                        <a:t>Initial SP</a:t>
                      </a:r>
                    </a:p>
                  </a:txBody>
                  <a:tcPr marT="0" marB="0" anchor="ctr"/>
                </a:tc>
                <a:tc>
                  <a:txBody>
                    <a:bodyPr/>
                    <a:lstStyle/>
                    <a:p>
                      <a:pPr algn="ctr"/>
                      <a:r>
                        <a:rPr lang="en-GB" sz="1400" dirty="0"/>
                        <a:t>0x00</a:t>
                      </a:r>
                    </a:p>
                  </a:txBody>
                  <a:tcPr marT="0" marB="0" anchor="ctr"/>
                </a:tc>
                <a:extLst>
                  <a:ext uri="{0D108BD9-81ED-4DB2-BD59-A6C34878D82A}">
                    <a16:rowId xmlns:a16="http://schemas.microsoft.com/office/drawing/2014/main" val="10001"/>
                  </a:ext>
                </a:extLst>
              </a:tr>
              <a:tr h="212725">
                <a:tc>
                  <a:txBody>
                    <a:bodyPr/>
                    <a:lstStyle/>
                    <a:p>
                      <a:pPr algn="ctr"/>
                      <a:r>
                        <a:rPr lang="en-GB" sz="1400" dirty="0"/>
                        <a:t>1</a:t>
                      </a:r>
                    </a:p>
                  </a:txBody>
                  <a:tcPr marT="0" marB="0" anchor="ctr"/>
                </a:tc>
                <a:tc>
                  <a:txBody>
                    <a:bodyPr/>
                    <a:lstStyle/>
                    <a:p>
                      <a:pPr algn="ctr"/>
                      <a:endParaRPr lang="en-GB" sz="1400" dirty="0"/>
                    </a:p>
                  </a:txBody>
                  <a:tcPr marT="0" marB="0" anchor="ctr"/>
                </a:tc>
                <a:tc>
                  <a:txBody>
                    <a:bodyPr/>
                    <a:lstStyle/>
                    <a:p>
                      <a:pPr algn="ctr"/>
                      <a:r>
                        <a:rPr lang="en-GB" sz="1400" dirty="0"/>
                        <a:t>Reset</a:t>
                      </a:r>
                    </a:p>
                  </a:txBody>
                  <a:tcPr marT="0" marB="0" anchor="ctr"/>
                </a:tc>
                <a:tc>
                  <a:txBody>
                    <a:bodyPr/>
                    <a:lstStyle/>
                    <a:p>
                      <a:pPr algn="ctr"/>
                      <a:r>
                        <a:rPr lang="en-GB" sz="1400" dirty="0"/>
                        <a:t>0x04</a:t>
                      </a:r>
                    </a:p>
                  </a:txBody>
                  <a:tcPr marT="0" marB="0" anchor="ctr"/>
                </a:tc>
                <a:extLst>
                  <a:ext uri="{0D108BD9-81ED-4DB2-BD59-A6C34878D82A}">
                    <a16:rowId xmlns:a16="http://schemas.microsoft.com/office/drawing/2014/main" val="10002"/>
                  </a:ext>
                </a:extLst>
              </a:tr>
              <a:tr h="212725">
                <a:tc>
                  <a:txBody>
                    <a:bodyPr/>
                    <a:lstStyle/>
                    <a:p>
                      <a:pPr algn="ctr"/>
                      <a:r>
                        <a:rPr lang="en-GB" sz="1400" dirty="0"/>
                        <a:t>2</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-14</a:t>
                      </a:r>
                    </a:p>
                  </a:txBody>
                  <a:tcPr marT="0" marB="0" anchor="ctr"/>
                </a:tc>
                <a:tc>
                  <a:txBody>
                    <a:bodyPr/>
                    <a:lstStyle/>
                    <a:p>
                      <a:pPr algn="ctr"/>
                      <a:r>
                        <a:rPr lang="en-GB" sz="1400" dirty="0"/>
                        <a:t>NMI</a:t>
                      </a:r>
                    </a:p>
                  </a:txBody>
                  <a:tcPr marT="0" marB="0" anchor="ctr"/>
                </a:tc>
                <a:tc>
                  <a:txBody>
                    <a:bodyPr/>
                    <a:lstStyle/>
                    <a:p>
                      <a:pPr algn="ctr"/>
                      <a:r>
                        <a:rPr lang="en-GB" sz="1400" dirty="0"/>
                        <a:t>0x08</a:t>
                      </a:r>
                    </a:p>
                  </a:txBody>
                  <a:tcPr marT="0" marB="0" anchor="ctr"/>
                </a:tc>
                <a:extLst>
                  <a:ext uri="{0D108BD9-81ED-4DB2-BD59-A6C34878D82A}">
                    <a16:rowId xmlns:a16="http://schemas.microsoft.com/office/drawing/2014/main" val="10003"/>
                  </a:ext>
                </a:extLst>
              </a:tr>
              <a:tr h="212725">
                <a:tc>
                  <a:txBody>
                    <a:bodyPr/>
                    <a:lstStyle/>
                    <a:p>
                      <a:pPr algn="ctr"/>
                      <a:r>
                        <a:rPr lang="en-GB" sz="1400" dirty="0"/>
                        <a:t>3</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-13</a:t>
                      </a:r>
                    </a:p>
                  </a:txBody>
                  <a:tcPr marT="0" marB="0" anchor="ctr"/>
                </a:tc>
                <a:tc>
                  <a:txBody>
                    <a:bodyPr/>
                    <a:lstStyle/>
                    <a:p>
                      <a:pPr algn="ctr"/>
                      <a:r>
                        <a:rPr lang="en-GB" sz="1400" dirty="0"/>
                        <a:t>HardFault</a:t>
                      </a:r>
                    </a:p>
                  </a:txBody>
                  <a:tcPr marT="0" marB="0" anchor="ctr"/>
                </a:tc>
                <a:tc>
                  <a:txBody>
                    <a:bodyPr/>
                    <a:lstStyle/>
                    <a:p>
                      <a:pPr algn="ctr"/>
                      <a:r>
                        <a:rPr lang="en-GB" sz="1400" dirty="0"/>
                        <a:t>0x0C</a:t>
                      </a:r>
                    </a:p>
                  </a:txBody>
                  <a:tcPr marT="0" marB="0" anchor="ctr"/>
                </a:tc>
                <a:extLst>
                  <a:ext uri="{0D108BD9-81ED-4DB2-BD59-A6C34878D82A}">
                    <a16:rowId xmlns:a16="http://schemas.microsoft.com/office/drawing/2014/main" val="10004"/>
                  </a:ext>
                </a:extLst>
              </a:tr>
              <a:tr h="212725">
                <a:tc>
                  <a:txBody>
                    <a:bodyPr/>
                    <a:lstStyle/>
                    <a:p>
                      <a:pPr algn="ctr"/>
                      <a:r>
                        <a:rPr lang="en-GB" sz="1400" dirty="0"/>
                        <a:t>4</a:t>
                      </a:r>
                    </a:p>
                  </a:txBody>
                  <a:tcPr marT="0" marB="0" anchor="ctr"/>
                </a:tc>
                <a:tc>
                  <a:txBody>
                    <a:bodyPr/>
                    <a:lstStyle/>
                    <a:p>
                      <a:pPr algn="ctr"/>
                      <a:endParaRPr lang="en-GB" sz="1400" dirty="0"/>
                    </a:p>
                  </a:txBody>
                  <a:tcPr marT="0" marB="0" anchor="ctr"/>
                </a:tc>
                <a:tc rowSpan="7">
                  <a:txBody>
                    <a:bodyPr/>
                    <a:lstStyle/>
                    <a:p>
                      <a:pPr algn="ctr"/>
                      <a:r>
                        <a:rPr lang="en-GB" sz="1400" dirty="0"/>
                        <a:t>Reserved</a:t>
                      </a:r>
                    </a:p>
                  </a:txBody>
                  <a:tcPr marT="0" marB="0" anchor="ctr">
                    <a:solidFill>
                      <a:schemeClr val="accent2">
                        <a:lumMod val="10000"/>
                        <a:lumOff val="90000"/>
                      </a:schemeClr>
                    </a:solidFill>
                  </a:tcPr>
                </a:tc>
                <a:tc>
                  <a:txBody>
                    <a:bodyPr/>
                    <a:lstStyle/>
                    <a:p>
                      <a:pPr algn="ctr"/>
                      <a:r>
                        <a:rPr lang="en-GB" sz="1400" dirty="0"/>
                        <a:t>0x10</a:t>
                      </a:r>
                    </a:p>
                  </a:txBody>
                  <a:tcPr marT="0" marB="0" anchor="ctr"/>
                </a:tc>
                <a:extLst>
                  <a:ext uri="{0D108BD9-81ED-4DB2-BD59-A6C34878D82A}">
                    <a16:rowId xmlns:a16="http://schemas.microsoft.com/office/drawing/2014/main" val="10005"/>
                  </a:ext>
                </a:extLst>
              </a:tr>
              <a:tr h="212725">
                <a:tc>
                  <a:txBody>
                    <a:bodyPr/>
                    <a:lstStyle/>
                    <a:p>
                      <a:pPr algn="ctr"/>
                      <a:r>
                        <a:rPr lang="en-GB" sz="1400" dirty="0"/>
                        <a:t>5</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06"/>
                  </a:ext>
                </a:extLst>
              </a:tr>
              <a:tr h="212725">
                <a:tc>
                  <a:txBody>
                    <a:bodyPr/>
                    <a:lstStyle/>
                    <a:p>
                      <a:pPr algn="ctr"/>
                      <a:r>
                        <a:rPr lang="en-GB" sz="1400" dirty="0"/>
                        <a:t>6</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07"/>
                  </a:ext>
                </a:extLst>
              </a:tr>
              <a:tr h="212725">
                <a:tc>
                  <a:txBody>
                    <a:bodyPr/>
                    <a:lstStyle/>
                    <a:p>
                      <a:pPr algn="ctr"/>
                      <a:r>
                        <a:rPr lang="en-GB" sz="1400" dirty="0"/>
                        <a:t>7</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08"/>
                  </a:ext>
                </a:extLst>
              </a:tr>
              <a:tr h="212725">
                <a:tc>
                  <a:txBody>
                    <a:bodyPr/>
                    <a:lstStyle/>
                    <a:p>
                      <a:pPr algn="ctr"/>
                      <a:r>
                        <a:rPr lang="en-GB" sz="1400" dirty="0"/>
                        <a:t>8</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09"/>
                  </a:ext>
                </a:extLst>
              </a:tr>
              <a:tr h="212725">
                <a:tc>
                  <a:txBody>
                    <a:bodyPr/>
                    <a:lstStyle/>
                    <a:p>
                      <a:pPr algn="ctr"/>
                      <a:r>
                        <a:rPr lang="en-GB" sz="1400" dirty="0"/>
                        <a:t>9</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10"/>
                  </a:ext>
                </a:extLst>
              </a:tr>
              <a:tr h="212725">
                <a:tc>
                  <a:txBody>
                    <a:bodyPr/>
                    <a:lstStyle/>
                    <a:p>
                      <a:pPr algn="ctr"/>
                      <a:r>
                        <a:rPr lang="en-GB" sz="1400" dirty="0"/>
                        <a:t>10</a:t>
                      </a:r>
                    </a:p>
                  </a:txBody>
                  <a:tcPr marT="0" marB="0" anchor="ctr"/>
                </a:tc>
                <a:tc>
                  <a:txBody>
                    <a:bodyPr/>
                    <a:lstStyle/>
                    <a:p>
                      <a:pPr algn="ctr"/>
                      <a:endParaRPr lang="en-GB" sz="1400" dirty="0"/>
                    </a:p>
                  </a:txBody>
                  <a:tcPr marT="0" marB="0" anchor="ctr"/>
                </a:tc>
                <a:tc vMerge="1">
                  <a:txBody>
                    <a:bodyPr/>
                    <a:lstStyle/>
                    <a:p>
                      <a:endParaRPr lang="en-GB" sz="1600" dirty="0"/>
                    </a:p>
                  </a:txBody>
                  <a:tcPr marT="0" marB="0"/>
                </a:tc>
                <a:tc>
                  <a:txBody>
                    <a:bodyPr/>
                    <a:lstStyle/>
                    <a:p>
                      <a:pPr algn="ctr"/>
                      <a:endParaRPr lang="en-GB" sz="1400" dirty="0"/>
                    </a:p>
                  </a:txBody>
                  <a:tcPr marT="0" marB="0" anchor="ctr"/>
                </a:tc>
                <a:extLst>
                  <a:ext uri="{0D108BD9-81ED-4DB2-BD59-A6C34878D82A}">
                    <a16:rowId xmlns:a16="http://schemas.microsoft.com/office/drawing/2014/main" val="10011"/>
                  </a:ext>
                </a:extLst>
              </a:tr>
              <a:tr h="212725">
                <a:tc>
                  <a:txBody>
                    <a:bodyPr/>
                    <a:lstStyle/>
                    <a:p>
                      <a:pPr algn="ctr"/>
                      <a:r>
                        <a:rPr lang="en-GB" sz="1400" dirty="0"/>
                        <a:t>11</a:t>
                      </a:r>
                    </a:p>
                  </a:txBody>
                  <a:tcPr marT="0" marB="0" anchor="ctr"/>
                </a:tc>
                <a:tc>
                  <a:txBody>
                    <a:bodyPr/>
                    <a:lstStyle/>
                    <a:p>
                      <a:pPr algn="ctr"/>
                      <a:r>
                        <a:rPr lang="en-GB" sz="1400" dirty="0"/>
                        <a:t>-5</a:t>
                      </a:r>
                    </a:p>
                  </a:txBody>
                  <a:tcPr marT="0" marB="0" anchor="ctr"/>
                </a:tc>
                <a:tc>
                  <a:txBody>
                    <a:bodyPr/>
                    <a:lstStyle/>
                    <a:p>
                      <a:pPr algn="ctr"/>
                      <a:r>
                        <a:rPr lang="en-GB" sz="1400" dirty="0"/>
                        <a:t>SVCall</a:t>
                      </a:r>
                    </a:p>
                  </a:txBody>
                  <a:tcPr marT="0" marB="0" anchor="ctr"/>
                </a:tc>
                <a:tc>
                  <a:txBody>
                    <a:bodyPr/>
                    <a:lstStyle/>
                    <a:p>
                      <a:pPr algn="ctr"/>
                      <a:r>
                        <a:rPr lang="en-GB" sz="1400" dirty="0"/>
                        <a:t>0x2C</a:t>
                      </a:r>
                    </a:p>
                  </a:txBody>
                  <a:tcPr marT="0" marB="0" anchor="ctr"/>
                </a:tc>
                <a:extLst>
                  <a:ext uri="{0D108BD9-81ED-4DB2-BD59-A6C34878D82A}">
                    <a16:rowId xmlns:a16="http://schemas.microsoft.com/office/drawing/2014/main" val="10012"/>
                  </a:ext>
                </a:extLst>
              </a:tr>
              <a:tr h="212725">
                <a:tc>
                  <a:txBody>
                    <a:bodyPr/>
                    <a:lstStyle/>
                    <a:p>
                      <a:pPr algn="ctr"/>
                      <a:r>
                        <a:rPr lang="en-GB" sz="1400" dirty="0"/>
                        <a:t>12</a:t>
                      </a:r>
                    </a:p>
                  </a:txBody>
                  <a:tcPr marT="0" marB="0" anchor="ctr"/>
                </a:tc>
                <a:tc>
                  <a:txBody>
                    <a:bodyPr/>
                    <a:lstStyle/>
                    <a:p>
                      <a:pPr algn="ctr"/>
                      <a:endParaRPr lang="en-GB" sz="1400" dirty="0"/>
                    </a:p>
                  </a:txBody>
                  <a:tcPr marT="0" marB="0" anchor="ctr"/>
                </a:tc>
                <a:tc rowSpan="2">
                  <a:txBody>
                    <a:bodyPr/>
                    <a:lstStyle/>
                    <a:p>
                      <a:pPr algn="ctr"/>
                      <a:r>
                        <a:rPr lang="en-GB" sz="1400" dirty="0"/>
                        <a:t>Reserved</a:t>
                      </a:r>
                    </a:p>
                  </a:txBody>
                  <a:tcPr marT="0" marB="0" anchor="ctr">
                    <a:solidFill>
                      <a:schemeClr val="accent2">
                        <a:lumMod val="10000"/>
                        <a:lumOff val="90000"/>
                      </a:schemeClr>
                    </a:solidFill>
                  </a:tcPr>
                </a:tc>
                <a:tc>
                  <a:txBody>
                    <a:bodyPr/>
                    <a:lstStyle/>
                    <a:p>
                      <a:pPr algn="ctr"/>
                      <a:endParaRPr lang="en-GB" sz="1400" dirty="0"/>
                    </a:p>
                  </a:txBody>
                  <a:tcPr marT="0" marB="0" anchor="ctr"/>
                </a:tc>
                <a:extLst>
                  <a:ext uri="{0D108BD9-81ED-4DB2-BD59-A6C34878D82A}">
                    <a16:rowId xmlns:a16="http://schemas.microsoft.com/office/drawing/2014/main" val="10013"/>
                  </a:ext>
                </a:extLst>
              </a:tr>
              <a:tr h="212725">
                <a:tc>
                  <a:txBody>
                    <a:bodyPr/>
                    <a:lstStyle/>
                    <a:p>
                      <a:pPr algn="ctr"/>
                      <a:r>
                        <a:rPr lang="en-GB" sz="1400" dirty="0"/>
                        <a:t>13</a:t>
                      </a:r>
                    </a:p>
                  </a:txBody>
                  <a:tcPr marT="0" marB="0" anchor="ctr"/>
                </a:tc>
                <a:tc>
                  <a:txBody>
                    <a:bodyPr/>
                    <a:lstStyle/>
                    <a:p>
                      <a:pPr algn="ctr"/>
                      <a:endParaRPr lang="en-GB" sz="1400" dirty="0"/>
                    </a:p>
                  </a:txBody>
                  <a:tcPr marT="0" marB="0" anchor="ctr"/>
                </a:tc>
                <a:tc vMerge="1">
                  <a:txBody>
                    <a:bodyPr/>
                    <a:lstStyle/>
                    <a:p>
                      <a:pPr algn="ctr"/>
                      <a:endParaRPr lang="en-GB" sz="1600" dirty="0"/>
                    </a:p>
                  </a:txBody>
                  <a:tcPr marT="0" marB="0" anchor="ctr"/>
                </a:tc>
                <a:tc>
                  <a:txBody>
                    <a:bodyPr/>
                    <a:lstStyle/>
                    <a:p>
                      <a:pPr algn="ctr"/>
                      <a:endParaRPr lang="en-GB" sz="1400" dirty="0"/>
                    </a:p>
                  </a:txBody>
                  <a:tcPr marT="0" marB="0" anchor="ctr"/>
                </a:tc>
                <a:extLst>
                  <a:ext uri="{0D108BD9-81ED-4DB2-BD59-A6C34878D82A}">
                    <a16:rowId xmlns:a16="http://schemas.microsoft.com/office/drawing/2014/main" val="10014"/>
                  </a:ext>
                </a:extLst>
              </a:tr>
              <a:tr h="212725">
                <a:tc>
                  <a:txBody>
                    <a:bodyPr/>
                    <a:lstStyle/>
                    <a:p>
                      <a:pPr algn="ctr"/>
                      <a:r>
                        <a:rPr lang="en-GB" sz="1400" dirty="0"/>
                        <a:t>14</a:t>
                      </a:r>
                    </a:p>
                  </a:txBody>
                  <a:tcPr marT="0" marB="0" anchor="ctr"/>
                </a:tc>
                <a:tc>
                  <a:txBody>
                    <a:bodyPr/>
                    <a:lstStyle/>
                    <a:p>
                      <a:pPr algn="ctr"/>
                      <a:r>
                        <a:rPr lang="en-GB" sz="1400" dirty="0"/>
                        <a:t>-2</a:t>
                      </a:r>
                    </a:p>
                  </a:txBody>
                  <a:tcPr marT="0" marB="0" anchor="ctr"/>
                </a:tc>
                <a:tc>
                  <a:txBody>
                    <a:bodyPr/>
                    <a:lstStyle/>
                    <a:p>
                      <a:pPr algn="ctr"/>
                      <a:r>
                        <a:rPr lang="en-GB" sz="1400" dirty="0"/>
                        <a:t>PendSV</a:t>
                      </a:r>
                    </a:p>
                  </a:txBody>
                  <a:tcPr marT="0" marB="0" anchor="ctr">
                    <a:solidFill>
                      <a:schemeClr val="accent2">
                        <a:lumMod val="10000"/>
                        <a:lumOff val="90000"/>
                      </a:schemeClr>
                    </a:solidFill>
                  </a:tcPr>
                </a:tc>
                <a:tc>
                  <a:txBody>
                    <a:bodyPr/>
                    <a:lstStyle/>
                    <a:p>
                      <a:pPr algn="ctr"/>
                      <a:r>
                        <a:rPr lang="en-GB" sz="1400" dirty="0"/>
                        <a:t>0x38</a:t>
                      </a:r>
                    </a:p>
                  </a:txBody>
                  <a:tcPr marT="0" marB="0" anchor="ctr"/>
                </a:tc>
                <a:extLst>
                  <a:ext uri="{0D108BD9-81ED-4DB2-BD59-A6C34878D82A}">
                    <a16:rowId xmlns:a16="http://schemas.microsoft.com/office/drawing/2014/main" val="10015"/>
                  </a:ext>
                </a:extLst>
              </a:tr>
              <a:tr h="212725">
                <a:tc>
                  <a:txBody>
                    <a:bodyPr/>
                    <a:lstStyle/>
                    <a:p>
                      <a:pPr algn="ctr"/>
                      <a:r>
                        <a:rPr lang="en-GB" sz="1400" dirty="0"/>
                        <a:t>15</a:t>
                      </a:r>
                    </a:p>
                  </a:txBody>
                  <a:tcPr marT="0" marB="0" anchor="ctr"/>
                </a:tc>
                <a:tc>
                  <a:txBody>
                    <a:bodyPr/>
                    <a:lstStyle/>
                    <a:p>
                      <a:pPr algn="ctr"/>
                      <a:r>
                        <a:rPr lang="en-GB" sz="1400" dirty="0"/>
                        <a:t>-1</a:t>
                      </a:r>
                    </a:p>
                  </a:txBody>
                  <a:tcPr marT="0" marB="0" anchor="ctr"/>
                </a:tc>
                <a:tc>
                  <a:txBody>
                    <a:bodyPr/>
                    <a:lstStyle/>
                    <a:p>
                      <a:pPr algn="ctr"/>
                      <a:r>
                        <a:rPr lang="en-GB" sz="1400" dirty="0"/>
                        <a:t>SysTick</a:t>
                      </a:r>
                    </a:p>
                  </a:txBody>
                  <a:tcPr marT="0" marB="0" anchor="ctr"/>
                </a:tc>
                <a:tc>
                  <a:txBody>
                    <a:bodyPr/>
                    <a:lstStyle/>
                    <a:p>
                      <a:pPr algn="ctr"/>
                      <a:r>
                        <a:rPr lang="en-GB" sz="1400" dirty="0"/>
                        <a:t>0x3C</a:t>
                      </a:r>
                    </a:p>
                  </a:txBody>
                  <a:tcPr marT="0" marB="0" anchor="ctr"/>
                </a:tc>
                <a:extLst>
                  <a:ext uri="{0D108BD9-81ED-4DB2-BD59-A6C34878D82A}">
                    <a16:rowId xmlns:a16="http://schemas.microsoft.com/office/drawing/2014/main" val="10016"/>
                  </a:ext>
                </a:extLst>
              </a:tr>
              <a:tr h="212725">
                <a:tc>
                  <a:txBody>
                    <a:bodyPr/>
                    <a:lstStyle/>
                    <a:p>
                      <a:pPr algn="ctr"/>
                      <a:r>
                        <a:rPr lang="en-GB" sz="1400" dirty="0"/>
                        <a:t>16</a:t>
                      </a:r>
                    </a:p>
                  </a:txBody>
                  <a:tcPr marT="0" marB="0" anchor="ctr"/>
                </a:tc>
                <a:tc>
                  <a:txBody>
                    <a:bodyPr/>
                    <a:lstStyle/>
                    <a:p>
                      <a:pPr algn="ctr"/>
                      <a:r>
                        <a:rPr lang="en-GB" sz="1400" dirty="0"/>
                        <a:t>0</a:t>
                      </a:r>
                    </a:p>
                  </a:txBody>
                  <a:tcPr marT="0" marB="0" anchor="ctr"/>
                </a:tc>
                <a:tc>
                  <a:txBody>
                    <a:bodyPr/>
                    <a:lstStyle/>
                    <a:p>
                      <a:pPr algn="ctr"/>
                      <a:r>
                        <a:rPr lang="en-GB" sz="1400" dirty="0"/>
                        <a:t>IRQ0</a:t>
                      </a:r>
                    </a:p>
                  </a:txBody>
                  <a:tcPr marT="0" marB="0" anchor="ctr"/>
                </a:tc>
                <a:tc>
                  <a:txBody>
                    <a:bodyPr/>
                    <a:lstStyle/>
                    <a:p>
                      <a:pPr algn="ctr"/>
                      <a:r>
                        <a:rPr lang="en-GB" sz="1400" dirty="0"/>
                        <a:t>0x40</a:t>
                      </a:r>
                    </a:p>
                  </a:txBody>
                  <a:tcPr marT="0" marB="0" anchor="ctr"/>
                </a:tc>
                <a:extLst>
                  <a:ext uri="{0D108BD9-81ED-4DB2-BD59-A6C34878D82A}">
                    <a16:rowId xmlns:a16="http://schemas.microsoft.com/office/drawing/2014/main" val="10017"/>
                  </a:ext>
                </a:extLst>
              </a:tr>
              <a:tr h="212725">
                <a:tc>
                  <a:txBody>
                    <a:bodyPr/>
                    <a:lstStyle/>
                    <a:p>
                      <a:pPr algn="ctr"/>
                      <a:r>
                        <a:rPr lang="en-GB" sz="1400" dirty="0"/>
                        <a:t>17</a:t>
                      </a:r>
                    </a:p>
                  </a:txBody>
                  <a:tcPr marT="0" marB="0" anchor="ctr"/>
                </a:tc>
                <a:tc>
                  <a:txBody>
                    <a:bodyPr/>
                    <a:lstStyle/>
                    <a:p>
                      <a:pPr algn="ctr"/>
                      <a:r>
                        <a:rPr lang="en-GB" sz="1400" dirty="0"/>
                        <a:t>1</a:t>
                      </a:r>
                    </a:p>
                  </a:txBody>
                  <a:tcPr marT="0" marB="0" anchor="ctr"/>
                </a:tc>
                <a:tc>
                  <a:txBody>
                    <a:bodyPr/>
                    <a:lstStyle/>
                    <a:p>
                      <a:pPr algn="ctr"/>
                      <a:r>
                        <a:rPr lang="en-GB" sz="1400" dirty="0"/>
                        <a:t>IRQ1</a:t>
                      </a:r>
                    </a:p>
                  </a:txBody>
                  <a:tcPr marT="0" marB="0" anchor="ctr"/>
                </a:tc>
                <a:tc>
                  <a:txBody>
                    <a:bodyPr/>
                    <a:lstStyle/>
                    <a:p>
                      <a:pPr algn="ctr"/>
                      <a:r>
                        <a:rPr lang="en-GB" sz="1400" dirty="0"/>
                        <a:t>0x44</a:t>
                      </a:r>
                    </a:p>
                  </a:txBody>
                  <a:tcPr marT="0" marB="0" anchor="ctr"/>
                </a:tc>
                <a:extLst>
                  <a:ext uri="{0D108BD9-81ED-4DB2-BD59-A6C34878D82A}">
                    <a16:rowId xmlns:a16="http://schemas.microsoft.com/office/drawing/2014/main" val="10018"/>
                  </a:ext>
                </a:extLst>
              </a:tr>
              <a:tr h="212725">
                <a:tc>
                  <a:txBody>
                    <a:bodyPr/>
                    <a:lstStyle/>
                    <a:p>
                      <a:pPr algn="ctr"/>
                      <a:r>
                        <a:rPr lang="en-GB" sz="1400" dirty="0"/>
                        <a:t>18</a:t>
                      </a:r>
                    </a:p>
                  </a:txBody>
                  <a:tcPr marT="0" marB="0" anchor="ctr"/>
                </a:tc>
                <a:tc>
                  <a:txBody>
                    <a:bodyPr/>
                    <a:lstStyle/>
                    <a:p>
                      <a:pPr algn="ctr"/>
                      <a:r>
                        <a:rPr lang="en-GB" sz="1400" dirty="0"/>
                        <a:t>2</a:t>
                      </a:r>
                    </a:p>
                  </a:txBody>
                  <a:tcPr marT="0" marB="0" anchor="ctr"/>
                </a:tc>
                <a:tc>
                  <a:txBody>
                    <a:bodyPr/>
                    <a:lstStyle/>
                    <a:p>
                      <a:pPr algn="ctr"/>
                      <a:r>
                        <a:rPr lang="en-GB" sz="1400" dirty="0"/>
                        <a:t>IRQ2</a:t>
                      </a:r>
                    </a:p>
                  </a:txBody>
                  <a:tcPr marT="0" marB="0" anchor="ctr"/>
                </a:tc>
                <a:tc>
                  <a:txBody>
                    <a:bodyPr/>
                    <a:lstStyle/>
                    <a:p>
                      <a:pPr algn="ctr"/>
                      <a:r>
                        <a:rPr lang="en-GB" sz="1400" dirty="0"/>
                        <a:t>0x48</a:t>
                      </a:r>
                    </a:p>
                  </a:txBody>
                  <a:tcPr marT="0" marB="0" anchor="ctr"/>
                </a:tc>
                <a:extLst>
                  <a:ext uri="{0D108BD9-81ED-4DB2-BD59-A6C34878D82A}">
                    <a16:rowId xmlns:a16="http://schemas.microsoft.com/office/drawing/2014/main" val="10019"/>
                  </a:ext>
                </a:extLst>
              </a:tr>
              <a:tr h="212725">
                <a:tc>
                  <a:txBody>
                    <a:bodyPr/>
                    <a:lstStyle/>
                    <a:p>
                      <a:pPr algn="ctr"/>
                      <a:r>
                        <a:rPr lang="en-GB" sz="1400" dirty="0"/>
                        <a:t>.</a:t>
                      </a:r>
                    </a:p>
                  </a:txBody>
                  <a:tcPr marT="0" marB="0" anchor="ctr"/>
                </a:tc>
                <a:tc>
                  <a:txBody>
                    <a:bodyPr/>
                    <a:lstStyle/>
                    <a:p>
                      <a:pPr algn="ctr"/>
                      <a:endParaRPr lang="en-GB" sz="1400" dirty="0"/>
                    </a:p>
                  </a:txBody>
                  <a:tcPr marT="0" marB="0" anchor="ctr"/>
                </a:tc>
                <a:tc>
                  <a:txBody>
                    <a:bodyPr/>
                    <a:lstStyle/>
                    <a:p>
                      <a:pPr algn="ctr"/>
                      <a:r>
                        <a:rPr lang="en-GB" sz="1400" dirty="0"/>
                        <a:t>.</a:t>
                      </a:r>
                    </a:p>
                  </a:txBody>
                  <a:tcPr marT="0" marB="0" anchor="ctr"/>
                </a:tc>
                <a:tc>
                  <a:txBody>
                    <a:bodyPr/>
                    <a:lstStyle/>
                    <a:p>
                      <a:pPr algn="ctr"/>
                      <a:endParaRPr lang="en-GB" sz="1400" dirty="0"/>
                    </a:p>
                  </a:txBody>
                  <a:tcPr marT="0" marB="0" anchor="ctr"/>
                </a:tc>
                <a:extLst>
                  <a:ext uri="{0D108BD9-81ED-4DB2-BD59-A6C34878D82A}">
                    <a16:rowId xmlns:a16="http://schemas.microsoft.com/office/drawing/2014/main" val="10020"/>
                  </a:ext>
                </a:extLst>
              </a:tr>
              <a:tr h="212725">
                <a:tc>
                  <a:txBody>
                    <a:bodyPr/>
                    <a:lstStyle/>
                    <a:p>
                      <a:pPr algn="ctr"/>
                      <a:r>
                        <a:rPr lang="en-GB" sz="1400" dirty="0"/>
                        <a:t>16+n</a:t>
                      </a:r>
                    </a:p>
                  </a:txBody>
                  <a:tcPr marT="0" marB="0" anchor="ctr"/>
                </a:tc>
                <a:tc>
                  <a:txBody>
                    <a:bodyPr/>
                    <a:lstStyle/>
                    <a:p>
                      <a:pPr algn="ctr"/>
                      <a:r>
                        <a:rPr lang="en-GB" sz="1400" dirty="0"/>
                        <a:t>n</a:t>
                      </a:r>
                    </a:p>
                  </a:txBody>
                  <a:tcPr marT="0" marB="0" anchor="ctr"/>
                </a:tc>
                <a:tc>
                  <a:txBody>
                    <a:bodyPr/>
                    <a:lstStyle/>
                    <a:p>
                      <a:pPr algn="ctr"/>
                      <a:r>
                        <a:rPr lang="en-GB" sz="1400" dirty="0"/>
                        <a:t>IRQn</a:t>
                      </a:r>
                    </a:p>
                  </a:txBody>
                  <a:tcPr marT="0" marB="0" anchor="ctr"/>
                </a:tc>
                <a:tc>
                  <a:txBody>
                    <a:bodyPr/>
                    <a:lstStyle/>
                    <a:p>
                      <a:pPr algn="ctr"/>
                      <a:r>
                        <a:rPr lang="en-GB" sz="1400" dirty="0"/>
                        <a:t>0x40+4n</a:t>
                      </a:r>
                    </a:p>
                  </a:txBody>
                  <a:tcPr marT="0" marB="0" anchor="ct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405606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AAC5-ABB0-41AE-A12A-11FB67D32DE6}"/>
              </a:ext>
            </a:extLst>
          </p:cNvPr>
          <p:cNvSpPr>
            <a:spLocks noGrp="1"/>
          </p:cNvSpPr>
          <p:nvPr>
            <p:ph type="title"/>
          </p:nvPr>
        </p:nvSpPr>
        <p:spPr/>
        <p:txBody>
          <a:bodyPr/>
          <a:lstStyle/>
          <a:p>
            <a:r>
              <a:rPr lang="en-GB" dirty="0"/>
              <a:t>Upon Entry to Handler</a:t>
            </a:r>
            <a:endParaRPr lang="en-US" dirty="0"/>
          </a:p>
        </p:txBody>
      </p:sp>
      <p:pic>
        <p:nvPicPr>
          <p:cNvPr id="4" name="Picture 4">
            <a:extLst>
              <a:ext uri="{FF2B5EF4-FFF2-40B4-BE49-F238E27FC236}">
                <a16:creationId xmlns:a16="http://schemas.microsoft.com/office/drawing/2014/main" id="{BA49663C-31FF-4EF7-A73D-6D39A512FF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861" y="1981200"/>
            <a:ext cx="4924425" cy="50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D205AF16-1FF5-427C-8DA3-59465252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261" y="1600200"/>
            <a:ext cx="20288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a:extLst>
              <a:ext uri="{FF2B5EF4-FFF2-40B4-BE49-F238E27FC236}">
                <a16:creationId xmlns:a16="http://schemas.microsoft.com/office/drawing/2014/main" id="{218AF13E-89A9-4300-9454-59C0E109266F}"/>
              </a:ext>
            </a:extLst>
          </p:cNvPr>
          <p:cNvCxnSpPr/>
          <p:nvPr/>
        </p:nvCxnSpPr>
        <p:spPr bwMode="auto">
          <a:xfrm flipH="1" flipV="1">
            <a:off x="6261261" y="2438401"/>
            <a:ext cx="986562" cy="1690837"/>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Line Callout 2 16">
            <a:extLst>
              <a:ext uri="{FF2B5EF4-FFF2-40B4-BE49-F238E27FC236}">
                <a16:creationId xmlns:a16="http://schemas.microsoft.com/office/drawing/2014/main" id="{DDFD84B4-5831-4030-891B-AA39C9D55A23}"/>
              </a:ext>
            </a:extLst>
          </p:cNvPr>
          <p:cNvSpPr/>
          <p:nvPr/>
        </p:nvSpPr>
        <p:spPr bwMode="auto">
          <a:xfrm>
            <a:off x="6628773" y="4267200"/>
            <a:ext cx="2640568" cy="609600"/>
          </a:xfrm>
          <a:prstGeom prst="borderCallout2">
            <a:avLst>
              <a:gd name="adj1" fmla="val 34540"/>
              <a:gd name="adj2" fmla="val -3594"/>
              <a:gd name="adj3" fmla="val 18750"/>
              <a:gd name="adj4" fmla="val -16667"/>
              <a:gd name="adj5" fmla="val 30096"/>
              <a:gd name="adj6" fmla="val -118271"/>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Calibri" pitchFamily="34" charset="0"/>
              </a:rPr>
              <a:t>PC has been loaded with</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Calibri" pitchFamily="34" charset="0"/>
              </a:rPr>
              <a:t>start address of handler. </a:t>
            </a:r>
          </a:p>
        </p:txBody>
      </p:sp>
    </p:spTree>
    <p:extLst>
      <p:ext uri="{BB962C8B-B14F-4D97-AF65-F5344CB8AC3E}">
        <p14:creationId xmlns:p14="http://schemas.microsoft.com/office/powerpoint/2010/main" val="37298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28FD-1C8C-485D-A860-B608A70E011B}"/>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3E480C97-20E4-4E5B-A74B-8AD19C570F6D}"/>
              </a:ext>
            </a:extLst>
          </p:cNvPr>
          <p:cNvSpPr>
            <a:spLocks noGrp="1"/>
          </p:cNvSpPr>
          <p:nvPr>
            <p:ph idx="1"/>
          </p:nvPr>
        </p:nvSpPr>
        <p:spPr/>
        <p:txBody>
          <a:bodyPr/>
          <a:lstStyle/>
          <a:p>
            <a:r>
              <a:rPr lang="en-GB" sz="2000" dirty="0"/>
              <a:t>Interrupts</a:t>
            </a:r>
          </a:p>
          <a:p>
            <a:pPr lvl="1">
              <a:spcBef>
                <a:spcPts val="600"/>
              </a:spcBef>
            </a:pPr>
            <a:r>
              <a:rPr lang="en-GB" sz="1800" dirty="0"/>
              <a:t>What are interrupts?</a:t>
            </a:r>
          </a:p>
          <a:p>
            <a:pPr lvl="1">
              <a:spcBef>
                <a:spcPts val="600"/>
              </a:spcBef>
            </a:pPr>
            <a:r>
              <a:rPr lang="en-GB" sz="1800" dirty="0"/>
              <a:t>Why use interrupts?</a:t>
            </a:r>
          </a:p>
          <a:p>
            <a:r>
              <a:rPr lang="en-GB" sz="2000" dirty="0"/>
              <a:t>Exceptions</a:t>
            </a:r>
          </a:p>
          <a:p>
            <a:pPr lvl="1">
              <a:spcBef>
                <a:spcPts val="600"/>
              </a:spcBef>
            </a:pPr>
            <a:r>
              <a:rPr lang="en-GB" sz="1800" dirty="0"/>
              <a:t>Entering an exception handler</a:t>
            </a:r>
          </a:p>
          <a:p>
            <a:pPr lvl="1">
              <a:spcBef>
                <a:spcPts val="600"/>
              </a:spcBef>
            </a:pPr>
            <a:r>
              <a:rPr lang="en-GB" sz="1800" dirty="0"/>
              <a:t>Exiting an exception handler</a:t>
            </a:r>
          </a:p>
          <a:p>
            <a:r>
              <a:rPr lang="en-GB" sz="2000" dirty="0"/>
              <a:t>Microcontroller interrupts</a:t>
            </a:r>
          </a:p>
          <a:p>
            <a:r>
              <a:rPr lang="en-GB" sz="2000" dirty="0"/>
              <a:t>Timing analysis</a:t>
            </a:r>
          </a:p>
          <a:p>
            <a:r>
              <a:rPr lang="en-GB" sz="2000" dirty="0"/>
              <a:t>Program design with interrupts</a:t>
            </a:r>
          </a:p>
          <a:p>
            <a:r>
              <a:rPr lang="en-GB" sz="2000" dirty="0"/>
              <a:t>Sharing data safely </a:t>
            </a:r>
            <a:r>
              <a:rPr lang="en-GB" sz="2000"/>
              <a:t>between ISRs and </a:t>
            </a:r>
            <a:r>
              <a:rPr lang="en-GB" sz="2000" dirty="0"/>
              <a:t>other threads</a:t>
            </a:r>
          </a:p>
        </p:txBody>
      </p:sp>
    </p:spTree>
    <p:extLst>
      <p:ext uri="{BB962C8B-B14F-4D97-AF65-F5344CB8AC3E}">
        <p14:creationId xmlns:p14="http://schemas.microsoft.com/office/powerpoint/2010/main" val="223480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A2392-43DF-4583-8274-DD2D8C140740}"/>
              </a:ext>
            </a:extLst>
          </p:cNvPr>
          <p:cNvSpPr>
            <a:spLocks noGrp="1"/>
          </p:cNvSpPr>
          <p:nvPr>
            <p:ph type="title"/>
          </p:nvPr>
        </p:nvSpPr>
        <p:spPr/>
        <p:txBody>
          <a:bodyPr/>
          <a:lstStyle/>
          <a:p>
            <a:r>
              <a:rPr lang="en-GB" dirty="0"/>
              <a:t>5. Load LR with EXC_RETURN Code</a:t>
            </a:r>
            <a:endParaRPr lang="en-US" dirty="0"/>
          </a:p>
        </p:txBody>
      </p:sp>
      <p:sp>
        <p:nvSpPr>
          <p:cNvPr id="3" name="Content Placeholder 2">
            <a:extLst>
              <a:ext uri="{FF2B5EF4-FFF2-40B4-BE49-F238E27FC236}">
                <a16:creationId xmlns:a16="http://schemas.microsoft.com/office/drawing/2014/main" id="{14206457-D8D2-46FF-9852-DB505A23A5BB}"/>
              </a:ext>
            </a:extLst>
          </p:cNvPr>
          <p:cNvSpPr>
            <a:spLocks noGrp="1"/>
          </p:cNvSpPr>
          <p:nvPr>
            <p:ph idx="1"/>
          </p:nvPr>
        </p:nvSpPr>
        <p:spPr>
          <a:xfrm>
            <a:off x="479425" y="3378960"/>
            <a:ext cx="11233150" cy="2942616"/>
          </a:xfrm>
        </p:spPr>
        <p:txBody>
          <a:bodyPr/>
          <a:lstStyle/>
          <a:p>
            <a:r>
              <a:rPr lang="en-US" dirty="0"/>
              <a:t>EXC_RETURN value generated by CPU to provide information on how to return</a:t>
            </a:r>
          </a:p>
          <a:p>
            <a:pPr lvl="1">
              <a:spcBef>
                <a:spcPts val="600"/>
              </a:spcBef>
              <a:spcAft>
                <a:spcPts val="600"/>
              </a:spcAft>
            </a:pPr>
            <a:r>
              <a:rPr lang="en-US" sz="2400" dirty="0"/>
              <a:t>Which SP to restore registers from: MSP (0) or PSP (1)?</a:t>
            </a:r>
          </a:p>
          <a:p>
            <a:pPr lvl="2">
              <a:spcBef>
                <a:spcPts val="600"/>
              </a:spcBef>
            </a:pPr>
            <a:r>
              <a:rPr lang="en-US" sz="2000" dirty="0"/>
              <a:t>Previous value of SPSEL</a:t>
            </a:r>
          </a:p>
          <a:p>
            <a:pPr lvl="1">
              <a:spcBef>
                <a:spcPts val="600"/>
              </a:spcBef>
              <a:spcAft>
                <a:spcPts val="600"/>
              </a:spcAft>
            </a:pPr>
            <a:r>
              <a:rPr lang="en-US" sz="2400" dirty="0"/>
              <a:t>Which mode to return to: Handler (0) or Thread (1)?</a:t>
            </a:r>
          </a:p>
          <a:p>
            <a:pPr lvl="2">
              <a:spcBef>
                <a:spcPts val="600"/>
              </a:spcBef>
            </a:pPr>
            <a:r>
              <a:rPr lang="en-US" sz="2000" dirty="0"/>
              <a:t>Another exception handler may have been running when this exception was requested</a:t>
            </a:r>
          </a:p>
          <a:p>
            <a:endParaRPr lang="en-US" dirty="0"/>
          </a:p>
        </p:txBody>
      </p:sp>
      <p:graphicFrame>
        <p:nvGraphicFramePr>
          <p:cNvPr id="4" name="Table 3">
            <a:extLst>
              <a:ext uri="{FF2B5EF4-FFF2-40B4-BE49-F238E27FC236}">
                <a16:creationId xmlns:a16="http://schemas.microsoft.com/office/drawing/2014/main" id="{B1EB53D6-48A5-4B58-9A38-F9CF3929B33F}"/>
              </a:ext>
            </a:extLst>
          </p:cNvPr>
          <p:cNvGraphicFramePr>
            <a:graphicFrameLocks noGrp="1"/>
          </p:cNvGraphicFramePr>
          <p:nvPr>
            <p:extLst>
              <p:ext uri="{D42A27DB-BD31-4B8C-83A1-F6EECF244321}">
                <p14:modId xmlns:p14="http://schemas.microsoft.com/office/powerpoint/2010/main" val="3210396461"/>
              </p:ext>
            </p:extLst>
          </p:nvPr>
        </p:nvGraphicFramePr>
        <p:xfrm>
          <a:off x="952816" y="1363820"/>
          <a:ext cx="10286367" cy="1483360"/>
        </p:xfrm>
        <a:graphic>
          <a:graphicData uri="http://schemas.openxmlformats.org/drawingml/2006/table">
            <a:tbl>
              <a:tblPr firstRow="1" bandRow="1">
                <a:tableStyleId>{69012ECD-51FC-41F1-AA8D-1B2483CD663E}</a:tableStyleId>
              </a:tblPr>
              <a:tblGrid>
                <a:gridCol w="2401901">
                  <a:extLst>
                    <a:ext uri="{9D8B030D-6E8A-4147-A177-3AD203B41FA5}">
                      <a16:colId xmlns:a16="http://schemas.microsoft.com/office/drawing/2014/main" val="20000"/>
                    </a:ext>
                  </a:extLst>
                </a:gridCol>
                <a:gridCol w="2071830">
                  <a:extLst>
                    <a:ext uri="{9D8B030D-6E8A-4147-A177-3AD203B41FA5}">
                      <a16:colId xmlns:a16="http://schemas.microsoft.com/office/drawing/2014/main" val="20001"/>
                    </a:ext>
                  </a:extLst>
                </a:gridCol>
                <a:gridCol w="2054904">
                  <a:extLst>
                    <a:ext uri="{9D8B030D-6E8A-4147-A177-3AD203B41FA5}">
                      <a16:colId xmlns:a16="http://schemas.microsoft.com/office/drawing/2014/main" val="20002"/>
                    </a:ext>
                  </a:extLst>
                </a:gridCol>
                <a:gridCol w="3757732">
                  <a:extLst>
                    <a:ext uri="{9D8B030D-6E8A-4147-A177-3AD203B41FA5}">
                      <a16:colId xmlns:a16="http://schemas.microsoft.com/office/drawing/2014/main" val="20003"/>
                    </a:ext>
                  </a:extLst>
                </a:gridCol>
              </a:tblGrid>
              <a:tr h="370840">
                <a:tc>
                  <a:txBody>
                    <a:bodyPr/>
                    <a:lstStyle/>
                    <a:p>
                      <a:r>
                        <a:rPr lang="en-US" dirty="0"/>
                        <a:t>EXC_RETURN</a:t>
                      </a:r>
                    </a:p>
                  </a:txBody>
                  <a:tcPr marL="121872" marR="121872"/>
                </a:tc>
                <a:tc>
                  <a:txBody>
                    <a:bodyPr/>
                    <a:lstStyle/>
                    <a:p>
                      <a:r>
                        <a:rPr lang="en-US" dirty="0"/>
                        <a:t>Return Mode</a:t>
                      </a:r>
                    </a:p>
                  </a:txBody>
                  <a:tcPr marL="121872" marR="121872"/>
                </a:tc>
                <a:tc>
                  <a:txBody>
                    <a:bodyPr/>
                    <a:lstStyle/>
                    <a:p>
                      <a:r>
                        <a:rPr lang="en-US" dirty="0"/>
                        <a:t>Return Stack</a:t>
                      </a:r>
                    </a:p>
                  </a:txBody>
                  <a:tcPr marL="121872" marR="121872"/>
                </a:tc>
                <a:tc>
                  <a:txBody>
                    <a:bodyPr/>
                    <a:lstStyle/>
                    <a:p>
                      <a:r>
                        <a:rPr lang="en-US" dirty="0"/>
                        <a:t>Description</a:t>
                      </a:r>
                    </a:p>
                  </a:txBody>
                  <a:tcPr marL="121872" marR="121872"/>
                </a:tc>
                <a:extLst>
                  <a:ext uri="{0D108BD9-81ED-4DB2-BD59-A6C34878D82A}">
                    <a16:rowId xmlns:a16="http://schemas.microsoft.com/office/drawing/2014/main" val="10000"/>
                  </a:ext>
                </a:extLst>
              </a:tr>
              <a:tr h="370840">
                <a:tc>
                  <a:txBody>
                    <a:bodyPr/>
                    <a:lstStyle/>
                    <a:p>
                      <a:r>
                        <a:rPr lang="en-US" sz="1600" dirty="0"/>
                        <a:t>0xFFFF_FFF1</a:t>
                      </a:r>
                    </a:p>
                  </a:txBody>
                  <a:tcPr marL="121872" marR="121872"/>
                </a:tc>
                <a:tc>
                  <a:txBody>
                    <a:bodyPr/>
                    <a:lstStyle/>
                    <a:p>
                      <a:r>
                        <a:rPr lang="en-US" sz="1600" dirty="0"/>
                        <a:t>0 (Handler)</a:t>
                      </a:r>
                    </a:p>
                  </a:txBody>
                  <a:tcPr marL="121872" marR="121872"/>
                </a:tc>
                <a:tc>
                  <a:txBody>
                    <a:bodyPr/>
                    <a:lstStyle/>
                    <a:p>
                      <a:r>
                        <a:rPr lang="en-US" sz="1600" dirty="0"/>
                        <a:t>0 (MSP)</a:t>
                      </a:r>
                    </a:p>
                  </a:txBody>
                  <a:tcPr marL="121872" marR="121872"/>
                </a:tc>
                <a:tc>
                  <a:txBody>
                    <a:bodyPr/>
                    <a:lstStyle/>
                    <a:p>
                      <a:r>
                        <a:rPr lang="en-US" sz="1600" dirty="0"/>
                        <a:t>Return to exception handler</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0xFFFF_FFF9</a:t>
                      </a:r>
                    </a:p>
                  </a:txBody>
                  <a:tcPr marL="121872" marR="121872"/>
                </a:tc>
                <a:tc>
                  <a:txBody>
                    <a:bodyPr/>
                    <a:lstStyle/>
                    <a:p>
                      <a:r>
                        <a:rPr lang="en-US" sz="1600" dirty="0"/>
                        <a:t>1 (Thread)</a:t>
                      </a:r>
                    </a:p>
                  </a:txBody>
                  <a:tcPr marL="121872" marR="121872"/>
                </a:tc>
                <a:tc>
                  <a:txBody>
                    <a:bodyPr/>
                    <a:lstStyle/>
                    <a:p>
                      <a:r>
                        <a:rPr lang="en-US" sz="1600" dirty="0"/>
                        <a:t>0 (MSP)</a:t>
                      </a:r>
                    </a:p>
                  </a:txBody>
                  <a:tcPr marL="121872" marR="121872"/>
                </a:tc>
                <a:tc>
                  <a:txBody>
                    <a:bodyPr/>
                    <a:lstStyle/>
                    <a:p>
                      <a:r>
                        <a:rPr lang="en-US" sz="1600" dirty="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0xFFFF_FFFD</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1 (Thread)</a:t>
                      </a:r>
                    </a:p>
                  </a:txBody>
                  <a:tcPr marL="121872" marR="121872"/>
                </a:tc>
                <a:tc>
                  <a:txBody>
                    <a:bodyPr/>
                    <a:lstStyle/>
                    <a:p>
                      <a:r>
                        <a:rPr lang="en-US" sz="1600" dirty="0"/>
                        <a:t>1 (PSP)</a:t>
                      </a:r>
                    </a:p>
                  </a:txBody>
                  <a:tcPr marL="121872" marR="121872"/>
                </a:tc>
                <a:tc>
                  <a:txBody>
                    <a:bodyPr/>
                    <a:lstStyle/>
                    <a:p>
                      <a:r>
                        <a:rPr lang="en-US" sz="1600" dirty="0"/>
                        <a:t>Return to thread with PSP</a:t>
                      </a:r>
                    </a:p>
                  </a:txBody>
                  <a:tcPr marL="121872" marR="12187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727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A94A9-603D-4D7B-9C03-68A9CE131295}"/>
              </a:ext>
            </a:extLst>
          </p:cNvPr>
          <p:cNvSpPr>
            <a:spLocks noGrp="1"/>
          </p:cNvSpPr>
          <p:nvPr>
            <p:ph type="title"/>
          </p:nvPr>
        </p:nvSpPr>
        <p:spPr/>
        <p:txBody>
          <a:bodyPr/>
          <a:lstStyle/>
          <a:p>
            <a:r>
              <a:rPr lang="en-GB" dirty="0"/>
              <a:t>Updated LR with EXC_RETURN Code</a:t>
            </a:r>
            <a:endParaRPr lang="en-US" dirty="0"/>
          </a:p>
        </p:txBody>
      </p:sp>
      <p:pic>
        <p:nvPicPr>
          <p:cNvPr id="4" name="Picture 3">
            <a:extLst>
              <a:ext uri="{FF2B5EF4-FFF2-40B4-BE49-F238E27FC236}">
                <a16:creationId xmlns:a16="http://schemas.microsoft.com/office/drawing/2014/main" id="{B37D5D8D-AB59-4445-A99E-63D83B752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426945"/>
            <a:ext cx="20288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8">
            <a:extLst>
              <a:ext uri="{FF2B5EF4-FFF2-40B4-BE49-F238E27FC236}">
                <a16:creationId xmlns:a16="http://schemas.microsoft.com/office/drawing/2014/main" id="{E297678E-3652-4948-ACA2-FF2928D08196}"/>
              </a:ext>
            </a:extLst>
          </p:cNvPr>
          <p:cNvSpPr/>
          <p:nvPr/>
        </p:nvSpPr>
        <p:spPr bwMode="auto">
          <a:xfrm rot="10800000">
            <a:off x="5943600" y="3908075"/>
            <a:ext cx="2132767" cy="6096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40624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D125-4354-4BDD-806B-6481176748EF}"/>
              </a:ext>
            </a:extLst>
          </p:cNvPr>
          <p:cNvSpPr>
            <a:spLocks noGrp="1"/>
          </p:cNvSpPr>
          <p:nvPr>
            <p:ph type="title"/>
          </p:nvPr>
        </p:nvSpPr>
        <p:spPr/>
        <p:txBody>
          <a:bodyPr/>
          <a:lstStyle/>
          <a:p>
            <a:r>
              <a:rPr lang="en-GB" dirty="0"/>
              <a:t>6. Start Executing Exception Handler</a:t>
            </a:r>
            <a:endParaRPr lang="en-US" dirty="0"/>
          </a:p>
        </p:txBody>
      </p:sp>
      <p:sp>
        <p:nvSpPr>
          <p:cNvPr id="3" name="Content Placeholder 2">
            <a:extLst>
              <a:ext uri="{FF2B5EF4-FFF2-40B4-BE49-F238E27FC236}">
                <a16:creationId xmlns:a16="http://schemas.microsoft.com/office/drawing/2014/main" id="{7B26D303-9250-4B51-8023-D149D4267C4C}"/>
              </a:ext>
            </a:extLst>
          </p:cNvPr>
          <p:cNvSpPr>
            <a:spLocks noGrp="1"/>
          </p:cNvSpPr>
          <p:nvPr>
            <p:ph idx="1"/>
          </p:nvPr>
        </p:nvSpPr>
        <p:spPr/>
        <p:txBody>
          <a:bodyPr/>
          <a:lstStyle/>
          <a:p>
            <a:r>
              <a:rPr lang="en-US" sz="2000" dirty="0"/>
              <a:t>Exception handler starts running, unless preempted by a higher-priority exception.</a:t>
            </a:r>
          </a:p>
          <a:p>
            <a:endParaRPr lang="en-US" sz="2000" dirty="0"/>
          </a:p>
          <a:p>
            <a:r>
              <a:rPr lang="en-US" sz="2000" dirty="0"/>
              <a:t>Exception handler may save additional registers on stack.</a:t>
            </a:r>
          </a:p>
          <a:p>
            <a:pPr lvl="1">
              <a:spcBef>
                <a:spcPts val="600"/>
              </a:spcBef>
            </a:pPr>
            <a:r>
              <a:rPr lang="en-US" dirty="0"/>
              <a:t>e</a:t>
            </a:r>
            <a:r>
              <a:rPr lang="en-US"/>
              <a:t>.g., if </a:t>
            </a:r>
            <a:r>
              <a:rPr lang="en-US" dirty="0"/>
              <a:t>handler may call a subroutine, LR and R4 must be saved.</a:t>
            </a:r>
          </a:p>
          <a:p>
            <a:endParaRPr lang="en-US" dirty="0"/>
          </a:p>
        </p:txBody>
      </p:sp>
      <p:pic>
        <p:nvPicPr>
          <p:cNvPr id="4" name="Picture 3">
            <a:extLst>
              <a:ext uri="{FF2B5EF4-FFF2-40B4-BE49-F238E27FC236}">
                <a16:creationId xmlns:a16="http://schemas.microsoft.com/office/drawing/2014/main" id="{00DACC9D-B727-464A-A5ED-A8B02E73FD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33787" y="3731393"/>
            <a:ext cx="4924425" cy="50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226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51CE-BC1E-401C-AA96-58FD2FE37060}"/>
              </a:ext>
            </a:extLst>
          </p:cNvPr>
          <p:cNvSpPr>
            <a:spLocks noGrp="1"/>
          </p:cNvSpPr>
          <p:nvPr>
            <p:ph type="title"/>
          </p:nvPr>
        </p:nvSpPr>
        <p:spPr/>
        <p:txBody>
          <a:bodyPr/>
          <a:lstStyle/>
          <a:p>
            <a:r>
              <a:rPr lang="en-GB" dirty="0"/>
              <a:t>After Handler Has Saved More Context</a:t>
            </a:r>
            <a:endParaRPr lang="en-US" dirty="0"/>
          </a:p>
        </p:txBody>
      </p:sp>
      <p:pic>
        <p:nvPicPr>
          <p:cNvPr id="4" name="Picture 4">
            <a:extLst>
              <a:ext uri="{FF2B5EF4-FFF2-40B4-BE49-F238E27FC236}">
                <a16:creationId xmlns:a16="http://schemas.microsoft.com/office/drawing/2014/main" id="{6FAEE67A-0A06-4045-BE48-7B4AC7FB343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5619" y="1524000"/>
            <a:ext cx="3067050" cy="31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F20D05BD-6DB4-407D-A0DE-015AE81F7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94" y="1200150"/>
            <a:ext cx="20669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4CC6A4D2-BEA4-473D-A3B9-90726451CE38}"/>
              </a:ext>
            </a:extLst>
          </p:cNvPr>
          <p:cNvGrpSpPr/>
          <p:nvPr/>
        </p:nvGrpSpPr>
        <p:grpSpPr>
          <a:xfrm>
            <a:off x="5493034" y="1482306"/>
            <a:ext cx="5858385" cy="4537494"/>
            <a:chOff x="4800861" y="2024191"/>
            <a:chExt cx="5858385" cy="4537494"/>
          </a:xfrm>
        </p:grpSpPr>
        <p:pic>
          <p:nvPicPr>
            <p:cNvPr id="7" name="Picture 2">
              <a:extLst>
                <a:ext uri="{FF2B5EF4-FFF2-40B4-BE49-F238E27FC236}">
                  <a16:creationId xmlns:a16="http://schemas.microsoft.com/office/drawing/2014/main" id="{9820EB24-29D9-4DD8-B09B-9FDAE240B0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ine Callout 2 4">
              <a:extLst>
                <a:ext uri="{FF2B5EF4-FFF2-40B4-BE49-F238E27FC236}">
                  <a16:creationId xmlns:a16="http://schemas.microsoft.com/office/drawing/2014/main" id="{7586C43F-04EE-4659-B186-E38FCAA5DB35}"/>
                </a:ext>
              </a:extLst>
            </p:cNvPr>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R4</a:t>
              </a:r>
            </a:p>
          </p:txBody>
        </p:sp>
        <p:sp>
          <p:nvSpPr>
            <p:cNvPr id="9" name="Line Callout 2 9">
              <a:extLst>
                <a:ext uri="{FF2B5EF4-FFF2-40B4-BE49-F238E27FC236}">
                  <a16:creationId xmlns:a16="http://schemas.microsoft.com/office/drawing/2014/main" id="{39CD1B5E-6D98-465E-8B61-9CBE27D4E83A}"/>
                </a:ext>
              </a:extLst>
            </p:cNvPr>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0" name="Line Callout 2 10">
              <a:extLst>
                <a:ext uri="{FF2B5EF4-FFF2-40B4-BE49-F238E27FC236}">
                  <a16:creationId xmlns:a16="http://schemas.microsoft.com/office/drawing/2014/main" id="{6E56EE01-1803-4B2B-BEA3-2A1B6A49D98C}"/>
                </a:ext>
              </a:extLst>
            </p:cNvPr>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R0</a:t>
              </a:r>
            </a:p>
          </p:txBody>
        </p:sp>
        <p:sp>
          <p:nvSpPr>
            <p:cNvPr id="11" name="Line Callout 2 13">
              <a:extLst>
                <a:ext uri="{FF2B5EF4-FFF2-40B4-BE49-F238E27FC236}">
                  <a16:creationId xmlns:a16="http://schemas.microsoft.com/office/drawing/2014/main" id="{4DE3ECE9-548C-444E-A873-71A7A7B5F6D4}"/>
                </a:ext>
              </a:extLst>
            </p:cNvPr>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LR</a:t>
              </a:r>
            </a:p>
          </p:txBody>
        </p:sp>
        <p:sp>
          <p:nvSpPr>
            <p:cNvPr id="12" name="Line Callout 2 14">
              <a:extLst>
                <a:ext uri="{FF2B5EF4-FFF2-40B4-BE49-F238E27FC236}">
                  <a16:creationId xmlns:a16="http://schemas.microsoft.com/office/drawing/2014/main" id="{6A904F5D-3095-4EEE-A5BC-BF0267AA2E41}"/>
                </a:ext>
              </a:extLst>
            </p:cNvPr>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PC</a:t>
              </a:r>
            </a:p>
          </p:txBody>
        </p:sp>
        <p:sp>
          <p:nvSpPr>
            <p:cNvPr id="13" name="Line Callout 2 15">
              <a:extLst>
                <a:ext uri="{FF2B5EF4-FFF2-40B4-BE49-F238E27FC236}">
                  <a16:creationId xmlns:a16="http://schemas.microsoft.com/office/drawing/2014/main" id="{90055787-780F-4674-ADF4-47C44C57ED29}"/>
                </a:ext>
              </a:extLst>
            </p:cNvPr>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xPSR</a:t>
              </a:r>
            </a:p>
          </p:txBody>
        </p:sp>
        <p:sp>
          <p:nvSpPr>
            <p:cNvPr id="14" name="Line Callout 2 19">
              <a:extLst>
                <a:ext uri="{FF2B5EF4-FFF2-40B4-BE49-F238E27FC236}">
                  <a16:creationId xmlns:a16="http://schemas.microsoft.com/office/drawing/2014/main" id="{82496B15-9098-4D0C-9FFD-7BCAF93F4D2A}"/>
                </a:ext>
              </a:extLst>
            </p:cNvPr>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R3</a:t>
              </a:r>
            </a:p>
          </p:txBody>
        </p:sp>
        <p:sp>
          <p:nvSpPr>
            <p:cNvPr id="15" name="Line Callout 2 20">
              <a:extLst>
                <a:ext uri="{FF2B5EF4-FFF2-40B4-BE49-F238E27FC236}">
                  <a16:creationId xmlns:a16="http://schemas.microsoft.com/office/drawing/2014/main" id="{9D7C0AF1-8F75-447F-8171-F5B354C56DB1}"/>
                </a:ext>
              </a:extLst>
            </p:cNvPr>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R12</a:t>
              </a:r>
            </a:p>
          </p:txBody>
        </p:sp>
        <p:sp>
          <p:nvSpPr>
            <p:cNvPr id="16" name="Line Callout 2 21">
              <a:extLst>
                <a:ext uri="{FF2B5EF4-FFF2-40B4-BE49-F238E27FC236}">
                  <a16:creationId xmlns:a16="http://schemas.microsoft.com/office/drawing/2014/main" id="{B6E4B87F-B74E-4CF7-9388-6B5A8C239531}"/>
                </a:ext>
              </a:extLst>
            </p:cNvPr>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R1</a:t>
              </a:r>
            </a:p>
          </p:txBody>
        </p:sp>
        <p:sp>
          <p:nvSpPr>
            <p:cNvPr id="17" name="Line Callout 2 22">
              <a:extLst>
                <a:ext uri="{FF2B5EF4-FFF2-40B4-BE49-F238E27FC236}">
                  <a16:creationId xmlns:a16="http://schemas.microsoft.com/office/drawing/2014/main" id="{991548F0-2A32-40C7-99A8-D3ABFB81CC5C}"/>
                </a:ext>
              </a:extLst>
            </p:cNvPr>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R2</a:t>
              </a:r>
            </a:p>
          </p:txBody>
        </p:sp>
      </p:grpSp>
      <p:sp>
        <p:nvSpPr>
          <p:cNvPr id="18" name="Line Callout 2 23">
            <a:extLst>
              <a:ext uri="{FF2B5EF4-FFF2-40B4-BE49-F238E27FC236}">
                <a16:creationId xmlns:a16="http://schemas.microsoft.com/office/drawing/2014/main" id="{A4055D39-FE17-4502-B561-4643686726E9}"/>
              </a:ext>
            </a:extLst>
          </p:cNvPr>
          <p:cNvSpPr/>
          <p:nvPr/>
        </p:nvSpPr>
        <p:spPr bwMode="auto">
          <a:xfrm>
            <a:off x="3411833" y="4953000"/>
            <a:ext cx="2514701" cy="1026012"/>
          </a:xfrm>
          <a:prstGeom prst="borderCallout2">
            <a:avLst>
              <a:gd name="adj1" fmla="val 19435"/>
              <a:gd name="adj2" fmla="val -1724"/>
              <a:gd name="adj3" fmla="val 19435"/>
              <a:gd name="adj4" fmla="val -11380"/>
              <a:gd name="adj5" fmla="val -110299"/>
              <a:gd name="adj6" fmla="val -37584"/>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mj-lt"/>
              </a:rPr>
              <a:t>SP value reduced</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500" b="0" i="0" u="none" strike="noStrike" cap="none" normalizeH="0" baseline="0" dirty="0">
                <a:ln>
                  <a:noFill/>
                </a:ln>
                <a:solidFill>
                  <a:schemeClr val="tx1"/>
                </a:solidFill>
                <a:effectLst/>
                <a:latin typeface="+mj-lt"/>
              </a:rPr>
              <a:t>since registers have been pushed onto stack.</a:t>
            </a:r>
          </a:p>
        </p:txBody>
      </p:sp>
      <p:sp>
        <p:nvSpPr>
          <p:cNvPr id="19" name="Oval 18">
            <a:extLst>
              <a:ext uri="{FF2B5EF4-FFF2-40B4-BE49-F238E27FC236}">
                <a16:creationId xmlns:a16="http://schemas.microsoft.com/office/drawing/2014/main" id="{0CBB9A6C-1DBC-4F2B-90AB-34ADAC93A05F}"/>
              </a:ext>
            </a:extLst>
          </p:cNvPr>
          <p:cNvSpPr/>
          <p:nvPr/>
        </p:nvSpPr>
        <p:spPr>
          <a:xfrm>
            <a:off x="4760068" y="1600200"/>
            <a:ext cx="1409751" cy="319454"/>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0245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ADA0E-2AEB-4CAA-B3BB-688E343487CE}"/>
              </a:ext>
            </a:extLst>
          </p:cNvPr>
          <p:cNvSpPr>
            <a:spLocks noGrp="1"/>
          </p:cNvSpPr>
          <p:nvPr>
            <p:ph type="title"/>
          </p:nvPr>
        </p:nvSpPr>
        <p:spPr/>
        <p:txBody>
          <a:bodyPr/>
          <a:lstStyle/>
          <a:p>
            <a:r>
              <a:rPr lang="en-GB" dirty="0"/>
              <a:t>Exiting an Exception Handler</a:t>
            </a:r>
            <a:endParaRPr lang="en-US" dirty="0"/>
          </a:p>
        </p:txBody>
      </p:sp>
      <p:sp>
        <p:nvSpPr>
          <p:cNvPr id="3" name="Content Placeholder 2">
            <a:extLst>
              <a:ext uri="{FF2B5EF4-FFF2-40B4-BE49-F238E27FC236}">
                <a16:creationId xmlns:a16="http://schemas.microsoft.com/office/drawing/2014/main" id="{CC1E9BEF-EC58-41B1-A46D-D8A1313E17E7}"/>
              </a:ext>
            </a:extLst>
          </p:cNvPr>
          <p:cNvSpPr>
            <a:spLocks noGrp="1"/>
          </p:cNvSpPr>
          <p:nvPr>
            <p:ph idx="1"/>
          </p:nvPr>
        </p:nvSpPr>
        <p:spPr/>
        <p:txBody>
          <a:bodyPr/>
          <a:lstStyle/>
          <a:p>
            <a:pPr marL="457200" indent="-457200">
              <a:lnSpc>
                <a:spcPct val="300000"/>
              </a:lnSpc>
              <a:buFont typeface="+mj-lt"/>
              <a:buAutoNum type="arabicPeriod"/>
            </a:pPr>
            <a:r>
              <a:rPr lang="en-US" dirty="0"/>
              <a:t>Execute instruction triggering exception return processing</a:t>
            </a:r>
          </a:p>
          <a:p>
            <a:pPr marL="457200" indent="-457200">
              <a:lnSpc>
                <a:spcPct val="300000"/>
              </a:lnSpc>
              <a:buFont typeface="+mj-lt"/>
              <a:buAutoNum type="arabicPeriod"/>
            </a:pPr>
            <a:r>
              <a:rPr lang="en-US" dirty="0"/>
              <a:t>Select return stack, restore context from that stack</a:t>
            </a:r>
          </a:p>
          <a:p>
            <a:pPr marL="457200" indent="-457200">
              <a:lnSpc>
                <a:spcPct val="300000"/>
              </a:lnSpc>
              <a:buFont typeface="+mj-lt"/>
              <a:buAutoNum type="arabicPeriod"/>
            </a:pPr>
            <a:r>
              <a:rPr lang="en-US" dirty="0"/>
              <a:t>Resume execution of code at restored address</a:t>
            </a:r>
          </a:p>
          <a:p>
            <a:endParaRPr lang="en-US" dirty="0"/>
          </a:p>
        </p:txBody>
      </p:sp>
    </p:spTree>
    <p:extLst>
      <p:ext uri="{BB962C8B-B14F-4D97-AF65-F5344CB8AC3E}">
        <p14:creationId xmlns:p14="http://schemas.microsoft.com/office/powerpoint/2010/main" val="231546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D9AC-E9E3-4179-A662-B52573874EF0}"/>
              </a:ext>
            </a:extLst>
          </p:cNvPr>
          <p:cNvSpPr>
            <a:spLocks noGrp="1"/>
          </p:cNvSpPr>
          <p:nvPr>
            <p:ph type="title"/>
          </p:nvPr>
        </p:nvSpPr>
        <p:spPr/>
        <p:txBody>
          <a:bodyPr/>
          <a:lstStyle/>
          <a:p>
            <a:r>
              <a:rPr lang="en-GB" dirty="0"/>
              <a:t>1. Execute Instruction for Exception Return</a:t>
            </a:r>
            <a:endParaRPr lang="en-US" dirty="0"/>
          </a:p>
        </p:txBody>
      </p:sp>
      <p:sp>
        <p:nvSpPr>
          <p:cNvPr id="3" name="Content Placeholder 2">
            <a:extLst>
              <a:ext uri="{FF2B5EF4-FFF2-40B4-BE49-F238E27FC236}">
                <a16:creationId xmlns:a16="http://schemas.microsoft.com/office/drawing/2014/main" id="{AD58E16F-AED4-482B-AC6C-9E17B83C5ABD}"/>
              </a:ext>
            </a:extLst>
          </p:cNvPr>
          <p:cNvSpPr>
            <a:spLocks noGrp="1"/>
          </p:cNvSpPr>
          <p:nvPr>
            <p:ph idx="1"/>
          </p:nvPr>
        </p:nvSpPr>
        <p:spPr>
          <a:xfrm>
            <a:off x="479425" y="1171111"/>
            <a:ext cx="5343859" cy="4948335"/>
          </a:xfrm>
        </p:spPr>
        <p:txBody>
          <a:bodyPr/>
          <a:lstStyle/>
          <a:p>
            <a:r>
              <a:rPr lang="en-US" sz="2000" dirty="0"/>
              <a:t>No ‘return from interrupt’ instruction</a:t>
            </a:r>
          </a:p>
          <a:p>
            <a:r>
              <a:rPr lang="en-US" sz="2000" dirty="0"/>
              <a:t>Use regular instruction instead</a:t>
            </a:r>
          </a:p>
          <a:p>
            <a:pPr lvl="1">
              <a:spcBef>
                <a:spcPts val="600"/>
              </a:spcBef>
            </a:pPr>
            <a:r>
              <a:rPr lang="en-US" dirty="0"/>
              <a:t>BX LR - Branch to address in LR by loading PC with LR contents</a:t>
            </a:r>
          </a:p>
          <a:p>
            <a:pPr lvl="1">
              <a:spcBef>
                <a:spcPts val="600"/>
              </a:spcBef>
            </a:pPr>
            <a:r>
              <a:rPr lang="en-US" dirty="0"/>
              <a:t>POP …, PC - Pop address from stack into PC</a:t>
            </a:r>
          </a:p>
          <a:p>
            <a:r>
              <a:rPr lang="en-US" sz="2000" dirty="0"/>
              <a:t>… with a special value EXC_RETURN loaded into the PC to trigger exception handling processing</a:t>
            </a:r>
          </a:p>
          <a:p>
            <a:pPr lvl="1">
              <a:spcBef>
                <a:spcPts val="600"/>
              </a:spcBef>
            </a:pPr>
            <a:r>
              <a:rPr lang="en-US" dirty="0"/>
              <a:t>BX LR used if EXC_RETURN is still in LR</a:t>
            </a:r>
          </a:p>
          <a:p>
            <a:pPr lvl="1">
              <a:spcBef>
                <a:spcPts val="600"/>
              </a:spcBef>
            </a:pPr>
            <a:r>
              <a:rPr lang="en-US" dirty="0"/>
              <a:t>If EXC_RETURN has been saved on stack, then use POP</a:t>
            </a:r>
          </a:p>
          <a:p>
            <a:endParaRPr lang="en-US" dirty="0"/>
          </a:p>
        </p:txBody>
      </p:sp>
      <p:pic>
        <p:nvPicPr>
          <p:cNvPr id="4" name="Picture 4">
            <a:extLst>
              <a:ext uri="{FF2B5EF4-FFF2-40B4-BE49-F238E27FC236}">
                <a16:creationId xmlns:a16="http://schemas.microsoft.com/office/drawing/2014/main" id="{3FFE4E64-66FC-4AF2-B32B-5F6ABD9453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6368" y="3199801"/>
            <a:ext cx="4343400" cy="445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2843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693C-2E43-4A59-92A2-4E75EC3F35C5}"/>
              </a:ext>
            </a:extLst>
          </p:cNvPr>
          <p:cNvSpPr>
            <a:spLocks noGrp="1"/>
          </p:cNvSpPr>
          <p:nvPr>
            <p:ph type="title"/>
          </p:nvPr>
        </p:nvSpPr>
        <p:spPr/>
        <p:txBody>
          <a:bodyPr/>
          <a:lstStyle/>
          <a:p>
            <a:r>
              <a:rPr lang="en-GB" dirty="0"/>
              <a:t>What Will Be Popped from Stack?</a:t>
            </a:r>
            <a:endParaRPr lang="en-US" dirty="0"/>
          </a:p>
        </p:txBody>
      </p:sp>
      <p:sp>
        <p:nvSpPr>
          <p:cNvPr id="4" name="Content Placeholder 2">
            <a:extLst>
              <a:ext uri="{FF2B5EF4-FFF2-40B4-BE49-F238E27FC236}">
                <a16:creationId xmlns:a16="http://schemas.microsoft.com/office/drawing/2014/main" id="{C39364CD-7AD5-4DD4-95C4-EC3865C5CF5F}"/>
              </a:ext>
            </a:extLst>
          </p:cNvPr>
          <p:cNvSpPr>
            <a:spLocks noGrp="1"/>
          </p:cNvSpPr>
          <p:nvPr>
            <p:ph idx="1"/>
          </p:nvPr>
        </p:nvSpPr>
        <p:spPr>
          <a:xfrm>
            <a:off x="491933" y="1315921"/>
            <a:ext cx="11176396" cy="4086225"/>
          </a:xfrm>
        </p:spPr>
        <p:txBody>
          <a:bodyPr/>
          <a:lstStyle/>
          <a:p>
            <a:r>
              <a:rPr lang="en-US" sz="2000" dirty="0"/>
              <a:t>R4: 0x4040_0000</a:t>
            </a:r>
          </a:p>
          <a:p>
            <a:r>
              <a:rPr lang="en-US" sz="2000" dirty="0"/>
              <a:t>PC: 0xFFFF_FFF9</a:t>
            </a:r>
          </a:p>
        </p:txBody>
      </p:sp>
      <p:grpSp>
        <p:nvGrpSpPr>
          <p:cNvPr id="5" name="Group 4">
            <a:extLst>
              <a:ext uri="{FF2B5EF4-FFF2-40B4-BE49-F238E27FC236}">
                <a16:creationId xmlns:a16="http://schemas.microsoft.com/office/drawing/2014/main" id="{106CABA6-1F73-4641-A23D-9D08AC013235}"/>
              </a:ext>
            </a:extLst>
          </p:cNvPr>
          <p:cNvGrpSpPr/>
          <p:nvPr/>
        </p:nvGrpSpPr>
        <p:grpSpPr>
          <a:xfrm>
            <a:off x="5636419" y="1611719"/>
            <a:ext cx="5858385" cy="4537494"/>
            <a:chOff x="4800861" y="2024191"/>
            <a:chExt cx="5858385" cy="4537494"/>
          </a:xfrm>
        </p:grpSpPr>
        <p:pic>
          <p:nvPicPr>
            <p:cNvPr id="6" name="Picture 2">
              <a:extLst>
                <a:ext uri="{FF2B5EF4-FFF2-40B4-BE49-F238E27FC236}">
                  <a16:creationId xmlns:a16="http://schemas.microsoft.com/office/drawing/2014/main" id="{505D492B-91B4-4316-94D1-446360B1D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ine Callout 2 22">
              <a:extLst>
                <a:ext uri="{FF2B5EF4-FFF2-40B4-BE49-F238E27FC236}">
                  <a16:creationId xmlns:a16="http://schemas.microsoft.com/office/drawing/2014/main" id="{612E9F6F-34B2-422D-9A57-E49414C7B0DA}"/>
                </a:ext>
              </a:extLst>
            </p:cNvPr>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R4</a:t>
              </a:r>
            </a:p>
          </p:txBody>
        </p:sp>
        <p:sp>
          <p:nvSpPr>
            <p:cNvPr id="8" name="Line Callout 2 23">
              <a:extLst>
                <a:ext uri="{FF2B5EF4-FFF2-40B4-BE49-F238E27FC236}">
                  <a16:creationId xmlns:a16="http://schemas.microsoft.com/office/drawing/2014/main" id="{C46CE295-9DD8-49C9-A148-A457B22B7081}"/>
                </a:ext>
              </a:extLst>
            </p:cNvPr>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9" name="Line Callout 2 24">
              <a:extLst>
                <a:ext uri="{FF2B5EF4-FFF2-40B4-BE49-F238E27FC236}">
                  <a16:creationId xmlns:a16="http://schemas.microsoft.com/office/drawing/2014/main" id="{3F09A117-C307-41FF-84AE-5DDAE4C083C2}"/>
                </a:ext>
              </a:extLst>
            </p:cNvPr>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R0</a:t>
              </a:r>
            </a:p>
          </p:txBody>
        </p:sp>
        <p:sp>
          <p:nvSpPr>
            <p:cNvPr id="10" name="Line Callout 2 25">
              <a:extLst>
                <a:ext uri="{FF2B5EF4-FFF2-40B4-BE49-F238E27FC236}">
                  <a16:creationId xmlns:a16="http://schemas.microsoft.com/office/drawing/2014/main" id="{E4ACBDB1-EAE1-42F1-9D8B-9B05A4CA8BC9}"/>
                </a:ext>
              </a:extLst>
            </p:cNvPr>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LR</a:t>
              </a:r>
            </a:p>
          </p:txBody>
        </p:sp>
        <p:sp>
          <p:nvSpPr>
            <p:cNvPr id="11" name="Line Callout 2 26">
              <a:extLst>
                <a:ext uri="{FF2B5EF4-FFF2-40B4-BE49-F238E27FC236}">
                  <a16:creationId xmlns:a16="http://schemas.microsoft.com/office/drawing/2014/main" id="{FD8C8967-03C4-420C-A686-6C9BCA7A0FE3}"/>
                </a:ext>
              </a:extLst>
            </p:cNvPr>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PC</a:t>
              </a:r>
            </a:p>
          </p:txBody>
        </p:sp>
        <p:sp>
          <p:nvSpPr>
            <p:cNvPr id="12" name="Line Callout 2 27">
              <a:extLst>
                <a:ext uri="{FF2B5EF4-FFF2-40B4-BE49-F238E27FC236}">
                  <a16:creationId xmlns:a16="http://schemas.microsoft.com/office/drawing/2014/main" id="{B527D41F-04A6-428A-A340-37A97974773A}"/>
                </a:ext>
              </a:extLst>
            </p:cNvPr>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xPSR</a:t>
              </a:r>
            </a:p>
          </p:txBody>
        </p:sp>
        <p:sp>
          <p:nvSpPr>
            <p:cNvPr id="13" name="Line Callout 2 28">
              <a:extLst>
                <a:ext uri="{FF2B5EF4-FFF2-40B4-BE49-F238E27FC236}">
                  <a16:creationId xmlns:a16="http://schemas.microsoft.com/office/drawing/2014/main" id="{E8C2E07A-7E4F-4F7F-B859-5DC8780883B4}"/>
                </a:ext>
              </a:extLst>
            </p:cNvPr>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R3</a:t>
              </a:r>
            </a:p>
          </p:txBody>
        </p:sp>
        <p:sp>
          <p:nvSpPr>
            <p:cNvPr id="14" name="Line Callout 2 29">
              <a:extLst>
                <a:ext uri="{FF2B5EF4-FFF2-40B4-BE49-F238E27FC236}">
                  <a16:creationId xmlns:a16="http://schemas.microsoft.com/office/drawing/2014/main" id="{5ACBCA0A-37E4-4B2A-BD69-D9C73B1D2C61}"/>
                </a:ext>
              </a:extLst>
            </p:cNvPr>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R12</a:t>
              </a:r>
            </a:p>
          </p:txBody>
        </p:sp>
        <p:sp>
          <p:nvSpPr>
            <p:cNvPr id="15" name="Line Callout 2 30">
              <a:extLst>
                <a:ext uri="{FF2B5EF4-FFF2-40B4-BE49-F238E27FC236}">
                  <a16:creationId xmlns:a16="http://schemas.microsoft.com/office/drawing/2014/main" id="{2D845E1A-B218-4E90-98F7-E888FCFC3893}"/>
                </a:ext>
              </a:extLst>
            </p:cNvPr>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R1</a:t>
              </a:r>
            </a:p>
          </p:txBody>
        </p:sp>
        <p:sp>
          <p:nvSpPr>
            <p:cNvPr id="16" name="Line Callout 2 31">
              <a:extLst>
                <a:ext uri="{FF2B5EF4-FFF2-40B4-BE49-F238E27FC236}">
                  <a16:creationId xmlns:a16="http://schemas.microsoft.com/office/drawing/2014/main" id="{21802BD3-CB75-45A8-9389-D76C4057CFFB}"/>
                </a:ext>
              </a:extLst>
            </p:cNvPr>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2">
                      <a:lumMod val="75000"/>
                    </a:schemeClr>
                  </a:solidFill>
                  <a:effectLst/>
                  <a:latin typeface="Calibri" pitchFamily="34" charset="0"/>
                </a:rPr>
                <a:t>Saved R2</a:t>
              </a:r>
            </a:p>
          </p:txBody>
        </p:sp>
      </p:grpSp>
      <p:pic>
        <p:nvPicPr>
          <p:cNvPr id="17" name="Picture 2">
            <a:extLst>
              <a:ext uri="{FF2B5EF4-FFF2-40B4-BE49-F238E27FC236}">
                <a16:creationId xmlns:a16="http://schemas.microsoft.com/office/drawing/2014/main" id="{25D90FAD-A921-4C06-9256-8D07D9CCF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082" y="2122370"/>
            <a:ext cx="1752600" cy="415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4">
            <a:extLst>
              <a:ext uri="{FF2B5EF4-FFF2-40B4-BE49-F238E27FC236}">
                <a16:creationId xmlns:a16="http://schemas.microsoft.com/office/drawing/2014/main" id="{9119AF4D-18C1-46FE-9300-00D1B11E724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60477" y="1320707"/>
            <a:ext cx="3162986" cy="3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81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3BB2-BC43-4BB1-AFCA-C5BB4BB16070}"/>
              </a:ext>
            </a:extLst>
          </p:cNvPr>
          <p:cNvSpPr>
            <a:spLocks noGrp="1"/>
          </p:cNvSpPr>
          <p:nvPr>
            <p:ph type="title"/>
          </p:nvPr>
        </p:nvSpPr>
        <p:spPr/>
        <p:txBody>
          <a:bodyPr/>
          <a:lstStyle/>
          <a:p>
            <a:r>
              <a:rPr lang="en-GB" dirty="0"/>
              <a:t>2. Select Stack, Restore Context</a:t>
            </a:r>
            <a:endParaRPr lang="en-US" dirty="0"/>
          </a:p>
        </p:txBody>
      </p:sp>
      <p:sp>
        <p:nvSpPr>
          <p:cNvPr id="3" name="Content Placeholder 2">
            <a:extLst>
              <a:ext uri="{FF2B5EF4-FFF2-40B4-BE49-F238E27FC236}">
                <a16:creationId xmlns:a16="http://schemas.microsoft.com/office/drawing/2014/main" id="{414959BE-0A95-4915-86E6-D505BBCA3D33}"/>
              </a:ext>
            </a:extLst>
          </p:cNvPr>
          <p:cNvSpPr>
            <a:spLocks noGrp="1"/>
          </p:cNvSpPr>
          <p:nvPr>
            <p:ph idx="1"/>
          </p:nvPr>
        </p:nvSpPr>
        <p:spPr/>
        <p:txBody>
          <a:bodyPr/>
          <a:lstStyle/>
          <a:p>
            <a:r>
              <a:rPr lang="en-US" dirty="0"/>
              <a:t>Check EXC_RETURN (bit 2) to determine from which SP to pop the context</a:t>
            </a:r>
          </a:p>
          <a:p>
            <a:endParaRPr lang="en-US" dirty="0"/>
          </a:p>
          <a:p>
            <a:endParaRPr lang="en-US" dirty="0"/>
          </a:p>
          <a:p>
            <a:endParaRPr lang="en-US" dirty="0"/>
          </a:p>
          <a:p>
            <a:endParaRPr lang="en-US" sz="200" dirty="0"/>
          </a:p>
          <a:p>
            <a:endParaRPr lang="en-US" dirty="0"/>
          </a:p>
          <a:p>
            <a:r>
              <a:rPr lang="en-US" dirty="0"/>
              <a:t>Pop the registers from that stack</a:t>
            </a:r>
          </a:p>
          <a:p>
            <a:endParaRPr lang="en-US" dirty="0"/>
          </a:p>
        </p:txBody>
      </p:sp>
      <p:graphicFrame>
        <p:nvGraphicFramePr>
          <p:cNvPr id="4" name="Table 3">
            <a:extLst>
              <a:ext uri="{FF2B5EF4-FFF2-40B4-BE49-F238E27FC236}">
                <a16:creationId xmlns:a16="http://schemas.microsoft.com/office/drawing/2014/main" id="{B204C4B0-0BD3-4DFC-9511-0D0462FCECAC}"/>
              </a:ext>
            </a:extLst>
          </p:cNvPr>
          <p:cNvGraphicFramePr>
            <a:graphicFrameLocks noGrp="1"/>
          </p:cNvGraphicFramePr>
          <p:nvPr>
            <p:extLst>
              <p:ext uri="{D42A27DB-BD31-4B8C-83A1-F6EECF244321}">
                <p14:modId xmlns:p14="http://schemas.microsoft.com/office/powerpoint/2010/main" val="3230600600"/>
              </p:ext>
            </p:extLst>
          </p:nvPr>
        </p:nvGraphicFramePr>
        <p:xfrm>
          <a:off x="1866503" y="1780486"/>
          <a:ext cx="8458993" cy="1483360"/>
        </p:xfrm>
        <a:graphic>
          <a:graphicData uri="http://schemas.openxmlformats.org/drawingml/2006/table">
            <a:tbl>
              <a:tblPr firstRow="1" bandRow="1">
                <a:tableStyleId>{69012ECD-51FC-41F1-AA8D-1B2483CD663E}</a:tableStyleId>
              </a:tblPr>
              <a:tblGrid>
                <a:gridCol w="2058914">
                  <a:extLst>
                    <a:ext uri="{9D8B030D-6E8A-4147-A177-3AD203B41FA5}">
                      <a16:colId xmlns:a16="http://schemas.microsoft.com/office/drawing/2014/main" val="20000"/>
                    </a:ext>
                  </a:extLst>
                </a:gridCol>
                <a:gridCol w="1761467">
                  <a:extLst>
                    <a:ext uri="{9D8B030D-6E8A-4147-A177-3AD203B41FA5}">
                      <a16:colId xmlns:a16="http://schemas.microsoft.com/office/drawing/2014/main" val="20001"/>
                    </a:ext>
                  </a:extLst>
                </a:gridCol>
                <a:gridCol w="4638612">
                  <a:extLst>
                    <a:ext uri="{9D8B030D-6E8A-4147-A177-3AD203B41FA5}">
                      <a16:colId xmlns:a16="http://schemas.microsoft.com/office/drawing/2014/main" val="20002"/>
                    </a:ext>
                  </a:extLst>
                </a:gridCol>
              </a:tblGrid>
              <a:tr h="370840">
                <a:tc>
                  <a:txBody>
                    <a:bodyPr/>
                    <a:lstStyle/>
                    <a:p>
                      <a:r>
                        <a:rPr lang="en-US" sz="1600" dirty="0"/>
                        <a:t>EXC_RETURN</a:t>
                      </a:r>
                    </a:p>
                  </a:txBody>
                  <a:tcPr marL="121872" marR="121872"/>
                </a:tc>
                <a:tc>
                  <a:txBody>
                    <a:bodyPr/>
                    <a:lstStyle/>
                    <a:p>
                      <a:r>
                        <a:rPr lang="en-US" sz="1600" dirty="0"/>
                        <a:t>Return Stack</a:t>
                      </a:r>
                    </a:p>
                  </a:txBody>
                  <a:tcPr marL="121872" marR="121872"/>
                </a:tc>
                <a:tc>
                  <a:txBody>
                    <a:bodyPr/>
                    <a:lstStyle/>
                    <a:p>
                      <a:r>
                        <a:rPr lang="en-US" sz="1600" dirty="0"/>
                        <a:t>Description</a:t>
                      </a:r>
                    </a:p>
                  </a:txBody>
                  <a:tcPr marL="121872" marR="121872"/>
                </a:tc>
                <a:extLst>
                  <a:ext uri="{0D108BD9-81ED-4DB2-BD59-A6C34878D82A}">
                    <a16:rowId xmlns:a16="http://schemas.microsoft.com/office/drawing/2014/main" val="10000"/>
                  </a:ext>
                </a:extLst>
              </a:tr>
              <a:tr h="370840">
                <a:tc>
                  <a:txBody>
                    <a:bodyPr/>
                    <a:lstStyle/>
                    <a:p>
                      <a:r>
                        <a:rPr lang="en-US" sz="1400" dirty="0"/>
                        <a:t>0xFFFF_FFF1</a:t>
                      </a:r>
                    </a:p>
                  </a:txBody>
                  <a:tcPr marL="121872" marR="121872"/>
                </a:tc>
                <a:tc>
                  <a:txBody>
                    <a:bodyPr/>
                    <a:lstStyle/>
                    <a:p>
                      <a:r>
                        <a:rPr lang="en-US" sz="1400" dirty="0"/>
                        <a:t>0 (MSP)</a:t>
                      </a:r>
                    </a:p>
                  </a:txBody>
                  <a:tcPr marL="121872" marR="121872"/>
                </a:tc>
                <a:tc>
                  <a:txBody>
                    <a:bodyPr/>
                    <a:lstStyle/>
                    <a:p>
                      <a:r>
                        <a:rPr lang="en-US" sz="1400" dirty="0"/>
                        <a:t>Return to exception handler with MSP</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0xFFFF_FFF9</a:t>
                      </a:r>
                    </a:p>
                  </a:txBody>
                  <a:tcPr marL="121872" marR="121872"/>
                </a:tc>
                <a:tc>
                  <a:txBody>
                    <a:bodyPr/>
                    <a:lstStyle/>
                    <a:p>
                      <a:r>
                        <a:rPr lang="en-US" sz="1400" dirty="0"/>
                        <a:t>0 (MSP)</a:t>
                      </a:r>
                    </a:p>
                  </a:txBody>
                  <a:tcPr marL="121872" marR="121872"/>
                </a:tc>
                <a:tc>
                  <a:txBody>
                    <a:bodyPr/>
                    <a:lstStyle/>
                    <a:p>
                      <a:r>
                        <a:rPr lang="en-US" sz="1400" dirty="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0xFFFF_FFFD</a:t>
                      </a:r>
                    </a:p>
                  </a:txBody>
                  <a:tcPr marL="121872" marR="121872"/>
                </a:tc>
                <a:tc>
                  <a:txBody>
                    <a:bodyPr/>
                    <a:lstStyle/>
                    <a:p>
                      <a:r>
                        <a:rPr lang="en-US" sz="1400" dirty="0"/>
                        <a:t>1 (PSP)</a:t>
                      </a:r>
                    </a:p>
                  </a:txBody>
                  <a:tcPr marL="121872" marR="121872"/>
                </a:tc>
                <a:tc>
                  <a:txBody>
                    <a:bodyPr/>
                    <a:lstStyle/>
                    <a:p>
                      <a:r>
                        <a:rPr lang="en-US" sz="1400" dirty="0"/>
                        <a:t>Return to thread with PSP</a:t>
                      </a:r>
                    </a:p>
                  </a:txBody>
                  <a:tcPr marL="121872" marR="121872"/>
                </a:tc>
                <a:extLst>
                  <a:ext uri="{0D108BD9-81ED-4DB2-BD59-A6C34878D82A}">
                    <a16:rowId xmlns:a16="http://schemas.microsoft.com/office/drawing/2014/main" val="10003"/>
                  </a:ext>
                </a:extLst>
              </a:tr>
            </a:tbl>
          </a:graphicData>
        </a:graphic>
      </p:graphicFrame>
      <p:graphicFrame>
        <p:nvGraphicFramePr>
          <p:cNvPr id="5" name="Table 4">
            <a:extLst>
              <a:ext uri="{FF2B5EF4-FFF2-40B4-BE49-F238E27FC236}">
                <a16:creationId xmlns:a16="http://schemas.microsoft.com/office/drawing/2014/main" id="{645E9F27-1B22-4B35-9C58-94872B0E8FDA}"/>
              </a:ext>
            </a:extLst>
          </p:cNvPr>
          <p:cNvGraphicFramePr>
            <a:graphicFrameLocks noGrp="1"/>
          </p:cNvGraphicFramePr>
          <p:nvPr>
            <p:extLst>
              <p:ext uri="{D42A27DB-BD31-4B8C-83A1-F6EECF244321}">
                <p14:modId xmlns:p14="http://schemas.microsoft.com/office/powerpoint/2010/main" val="1574239941"/>
              </p:ext>
            </p:extLst>
          </p:nvPr>
        </p:nvGraphicFramePr>
        <p:xfrm>
          <a:off x="827398" y="4039405"/>
          <a:ext cx="10537201" cy="2438397"/>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24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sz="16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&lt;previous&gt;</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dirty="0"/>
                        <a:t>         SP points</a:t>
                      </a:r>
                      <a:r>
                        <a:rPr lang="en-GB" sz="1500" baseline="0" dirty="0"/>
                        <a:t> here after handler</a:t>
                      </a:r>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a:t>
                      </a:r>
                      <a:r>
                        <a:rPr lang="en-GB" sz="1500" baseline="0" dirty="0"/>
                        <a:t> + 0x1C</a:t>
                      </a:r>
                      <a:endParaRPr lang="en-GB" sz="15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xPSR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PC</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270933">
                <a:tc>
                  <a:txBody>
                    <a:bodyPr/>
                    <a:lstStyle/>
                    <a:p>
                      <a:pPr algn="r"/>
                      <a:r>
                        <a:rPr lang="en-GB" sz="1500" dirty="0"/>
                        <a:t>Decreasing</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LR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270933">
                <a:tc>
                  <a:txBody>
                    <a:bodyPr/>
                    <a:lstStyle/>
                    <a:p>
                      <a:pPr algn="r"/>
                      <a:r>
                        <a:rPr lang="en-GB" sz="1500" dirty="0"/>
                        <a:t>memory</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+ 0x10</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R12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270933">
                <a:tc>
                  <a:txBody>
                    <a:bodyPr/>
                    <a:lstStyle/>
                    <a:p>
                      <a:pPr algn="r"/>
                      <a:r>
                        <a:rPr lang="en-GB" sz="1500" dirty="0"/>
                        <a:t>address</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+ 0x0C</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R3</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 + 0x04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500" dirty="0"/>
                        <a:t>SP</a:t>
                      </a:r>
                      <a:r>
                        <a:rPr lang="en-GB" sz="1500" baseline="0" dirty="0"/>
                        <a:t> + 0x00</a:t>
                      </a:r>
                      <a:endParaRPr lang="en-GB" sz="15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500" dirty="0"/>
                        <a:t>R0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500" baseline="0" dirty="0"/>
                        <a:t>         </a:t>
                      </a:r>
                      <a:r>
                        <a:rPr lang="en-GB" sz="1500" dirty="0"/>
                        <a:t>SP points</a:t>
                      </a:r>
                      <a:r>
                        <a:rPr lang="en-GB" sz="1500" baseline="0" dirty="0"/>
                        <a:t> here during handler</a:t>
                      </a:r>
                      <a:endParaRPr lang="en-GB" sz="15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59840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7382-1D9F-4AD2-8FA9-2CCCC5888E06}"/>
              </a:ext>
            </a:extLst>
          </p:cNvPr>
          <p:cNvSpPr>
            <a:spLocks noGrp="1"/>
          </p:cNvSpPr>
          <p:nvPr>
            <p:ph type="title"/>
          </p:nvPr>
        </p:nvSpPr>
        <p:spPr/>
        <p:txBody>
          <a:bodyPr/>
          <a:lstStyle/>
          <a:p>
            <a:r>
              <a:rPr lang="en-GB" dirty="0"/>
              <a:t>Example</a:t>
            </a:r>
            <a:endParaRPr lang="en-US" dirty="0"/>
          </a:p>
        </p:txBody>
      </p:sp>
      <p:sp>
        <p:nvSpPr>
          <p:cNvPr id="3" name="Content Placeholder 2">
            <a:extLst>
              <a:ext uri="{FF2B5EF4-FFF2-40B4-BE49-F238E27FC236}">
                <a16:creationId xmlns:a16="http://schemas.microsoft.com/office/drawing/2014/main" id="{8DB4FD78-8C50-4C68-9652-6EBFCB82BC87}"/>
              </a:ext>
            </a:extLst>
          </p:cNvPr>
          <p:cNvSpPr>
            <a:spLocks noGrp="1"/>
          </p:cNvSpPr>
          <p:nvPr>
            <p:ph idx="1"/>
          </p:nvPr>
        </p:nvSpPr>
        <p:spPr/>
        <p:txBody>
          <a:bodyPr/>
          <a:lstStyle/>
          <a:p>
            <a:r>
              <a:rPr lang="en-US" dirty="0"/>
              <a:t>PC=0xFFFF_FFF9, so return to thread mode with main stack pointer</a:t>
            </a:r>
          </a:p>
          <a:p>
            <a:r>
              <a:rPr lang="en-US" dirty="0"/>
              <a:t>Pop exception stack frame from stack back into registers</a:t>
            </a:r>
          </a:p>
          <a:p>
            <a:endParaRPr lang="en-US" dirty="0"/>
          </a:p>
        </p:txBody>
      </p:sp>
      <p:grpSp>
        <p:nvGrpSpPr>
          <p:cNvPr id="4" name="Group 3">
            <a:extLst>
              <a:ext uri="{FF2B5EF4-FFF2-40B4-BE49-F238E27FC236}">
                <a16:creationId xmlns:a16="http://schemas.microsoft.com/office/drawing/2014/main" id="{0D39B1EB-E328-46E0-BA6D-834B4C5529E7}"/>
              </a:ext>
            </a:extLst>
          </p:cNvPr>
          <p:cNvGrpSpPr/>
          <p:nvPr/>
        </p:nvGrpSpPr>
        <p:grpSpPr>
          <a:xfrm>
            <a:off x="2979563" y="2278161"/>
            <a:ext cx="6232874" cy="4103589"/>
            <a:chOff x="3942813" y="2038977"/>
            <a:chExt cx="6918532" cy="4555011"/>
          </a:xfrm>
        </p:grpSpPr>
        <p:pic>
          <p:nvPicPr>
            <p:cNvPr id="5" name="Picture 2">
              <a:extLst>
                <a:ext uri="{FF2B5EF4-FFF2-40B4-BE49-F238E27FC236}">
                  <a16:creationId xmlns:a16="http://schemas.microsoft.com/office/drawing/2014/main" id="{9572E815-B958-4D58-A392-6C9C7BAD8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Line Callout 2 17">
              <a:extLst>
                <a:ext uri="{FF2B5EF4-FFF2-40B4-BE49-F238E27FC236}">
                  <a16:creationId xmlns:a16="http://schemas.microsoft.com/office/drawing/2014/main" id="{4EB25692-5308-4A46-9C14-272F1750B979}"/>
                </a:ext>
              </a:extLst>
            </p:cNvPr>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R0</a:t>
              </a:r>
            </a:p>
          </p:txBody>
        </p:sp>
        <p:sp>
          <p:nvSpPr>
            <p:cNvPr id="7" name="Line Callout 2 18">
              <a:extLst>
                <a:ext uri="{FF2B5EF4-FFF2-40B4-BE49-F238E27FC236}">
                  <a16:creationId xmlns:a16="http://schemas.microsoft.com/office/drawing/2014/main" id="{4B84D2E3-55CD-418C-A67F-F8DBDFCA71AF}"/>
                </a:ext>
              </a:extLst>
            </p:cNvPr>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a:t>
              </a:r>
            </a:p>
          </p:txBody>
        </p:sp>
        <p:sp>
          <p:nvSpPr>
            <p:cNvPr id="8" name="Line Callout 2 19">
              <a:extLst>
                <a:ext uri="{FF2B5EF4-FFF2-40B4-BE49-F238E27FC236}">
                  <a16:creationId xmlns:a16="http://schemas.microsoft.com/office/drawing/2014/main" id="{E6E62C59-F2F1-47C3-ACBB-4FD28FEB64C0}"/>
                </a:ext>
              </a:extLst>
            </p:cNvPr>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R2</a:t>
              </a:r>
            </a:p>
          </p:txBody>
        </p:sp>
        <p:sp>
          <p:nvSpPr>
            <p:cNvPr id="9" name="Line Callout 2 20">
              <a:extLst>
                <a:ext uri="{FF2B5EF4-FFF2-40B4-BE49-F238E27FC236}">
                  <a16:creationId xmlns:a16="http://schemas.microsoft.com/office/drawing/2014/main" id="{0867456E-DDE2-431D-9644-D2CDB87CDA71}"/>
                </a:ext>
              </a:extLst>
            </p:cNvPr>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R3</a:t>
              </a:r>
            </a:p>
          </p:txBody>
        </p:sp>
        <p:sp>
          <p:nvSpPr>
            <p:cNvPr id="10" name="Line Callout 2 21">
              <a:extLst>
                <a:ext uri="{FF2B5EF4-FFF2-40B4-BE49-F238E27FC236}">
                  <a16:creationId xmlns:a16="http://schemas.microsoft.com/office/drawing/2014/main" id="{D4408012-BF90-4799-AE0A-2741FFA7FA07}"/>
                </a:ext>
              </a:extLst>
            </p:cNvPr>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R12</a:t>
              </a:r>
            </a:p>
          </p:txBody>
        </p:sp>
        <p:sp>
          <p:nvSpPr>
            <p:cNvPr id="11" name="Line Callout 2 22">
              <a:extLst>
                <a:ext uri="{FF2B5EF4-FFF2-40B4-BE49-F238E27FC236}">
                  <a16:creationId xmlns:a16="http://schemas.microsoft.com/office/drawing/2014/main" id="{9669104A-587E-4ADF-A2F4-14EF9F02DA0A}"/>
                </a:ext>
              </a:extLst>
            </p:cNvPr>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LR</a:t>
              </a:r>
            </a:p>
          </p:txBody>
        </p:sp>
        <p:sp>
          <p:nvSpPr>
            <p:cNvPr id="12" name="Line Callout 2 23">
              <a:extLst>
                <a:ext uri="{FF2B5EF4-FFF2-40B4-BE49-F238E27FC236}">
                  <a16:creationId xmlns:a16="http://schemas.microsoft.com/office/drawing/2014/main" id="{C628268C-C5AB-44A7-80AF-172C89AB028B}"/>
                </a:ext>
              </a:extLst>
            </p:cNvPr>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PC</a:t>
              </a:r>
            </a:p>
          </p:txBody>
        </p:sp>
        <p:sp>
          <p:nvSpPr>
            <p:cNvPr id="13" name="Line Callout 2 24">
              <a:extLst>
                <a:ext uri="{FF2B5EF4-FFF2-40B4-BE49-F238E27FC236}">
                  <a16:creationId xmlns:a16="http://schemas.microsoft.com/office/drawing/2014/main" id="{4186D582-ED5A-41B9-B56B-177960616C54}"/>
                </a:ext>
              </a:extLst>
            </p:cNvPr>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itchFamily="34" charset="0"/>
                </a:rPr>
                <a:t>Saved xPSR</a:t>
              </a:r>
            </a:p>
          </p:txBody>
        </p:sp>
      </p:grpSp>
    </p:spTree>
    <p:extLst>
      <p:ext uri="{BB962C8B-B14F-4D97-AF65-F5344CB8AC3E}">
        <p14:creationId xmlns:p14="http://schemas.microsoft.com/office/powerpoint/2010/main" val="1399439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9957A-226A-4EF3-8011-2C22BE4F3F88}"/>
              </a:ext>
            </a:extLst>
          </p:cNvPr>
          <p:cNvSpPr>
            <a:spLocks noGrp="1"/>
          </p:cNvSpPr>
          <p:nvPr>
            <p:ph type="title"/>
          </p:nvPr>
        </p:nvSpPr>
        <p:spPr/>
        <p:txBody>
          <a:bodyPr/>
          <a:lstStyle/>
          <a:p>
            <a:r>
              <a:rPr lang="en-GB" dirty="0"/>
              <a:t>Resume Executing Previous Main Thread Code</a:t>
            </a:r>
            <a:endParaRPr lang="en-US" dirty="0"/>
          </a:p>
        </p:txBody>
      </p:sp>
      <p:sp>
        <p:nvSpPr>
          <p:cNvPr id="3" name="Content Placeholder 2">
            <a:extLst>
              <a:ext uri="{FF2B5EF4-FFF2-40B4-BE49-F238E27FC236}">
                <a16:creationId xmlns:a16="http://schemas.microsoft.com/office/drawing/2014/main" id="{750C4845-3D4F-4E2E-AC26-50AA21B9EBBC}"/>
              </a:ext>
            </a:extLst>
          </p:cNvPr>
          <p:cNvSpPr>
            <a:spLocks noGrp="1"/>
          </p:cNvSpPr>
          <p:nvPr>
            <p:ph idx="1"/>
          </p:nvPr>
        </p:nvSpPr>
        <p:spPr>
          <a:xfrm>
            <a:off x="1527868" y="1433415"/>
            <a:ext cx="5950251" cy="4948335"/>
          </a:xfrm>
        </p:spPr>
        <p:txBody>
          <a:bodyPr anchor="ctr"/>
          <a:lstStyle/>
          <a:p>
            <a:r>
              <a:rPr lang="en-US" dirty="0"/>
              <a:t>Exception handling registers have been restored: R0, R1, R2, R3, R12, LR, PC, </a:t>
            </a:r>
            <a:r>
              <a:rPr lang="en-US" dirty="0" err="1"/>
              <a:t>xPSR</a:t>
            </a:r>
            <a:endParaRPr lang="en-US" dirty="0"/>
          </a:p>
          <a:p>
            <a:r>
              <a:rPr lang="en-US" dirty="0"/>
              <a:t>SP is back to previous value</a:t>
            </a:r>
          </a:p>
          <a:p>
            <a:r>
              <a:rPr lang="en-US" dirty="0"/>
              <a:t>Back in thread mode</a:t>
            </a:r>
          </a:p>
          <a:p>
            <a:r>
              <a:rPr lang="en-US" dirty="0"/>
              <a:t>Next instruction to execute is at 0x0000_0A70</a:t>
            </a:r>
          </a:p>
          <a:p>
            <a:endParaRPr lang="en-US" dirty="0"/>
          </a:p>
        </p:txBody>
      </p:sp>
      <p:pic>
        <p:nvPicPr>
          <p:cNvPr id="4" name="Picture 2">
            <a:extLst>
              <a:ext uri="{FF2B5EF4-FFF2-40B4-BE49-F238E27FC236}">
                <a16:creationId xmlns:a16="http://schemas.microsoft.com/office/drawing/2014/main" id="{9D78835E-8D32-4105-9883-6E46FADA41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0388" y="1131010"/>
            <a:ext cx="199072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1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5DBB5-A3C5-4EC2-A18B-66467EEE204C}"/>
              </a:ext>
            </a:extLst>
          </p:cNvPr>
          <p:cNvSpPr>
            <a:spLocks noGrp="1"/>
          </p:cNvSpPr>
          <p:nvPr>
            <p:ph type="title"/>
          </p:nvPr>
        </p:nvSpPr>
        <p:spPr/>
        <p:txBody>
          <a:bodyPr/>
          <a:lstStyle/>
          <a:p>
            <a:r>
              <a:rPr lang="en-GB" dirty="0"/>
              <a:t>Example System with Interrupt</a:t>
            </a:r>
            <a:endParaRPr lang="en-US" dirty="0"/>
          </a:p>
        </p:txBody>
      </p:sp>
      <p:sp>
        <p:nvSpPr>
          <p:cNvPr id="3" name="Content Placeholder 2">
            <a:extLst>
              <a:ext uri="{FF2B5EF4-FFF2-40B4-BE49-F238E27FC236}">
                <a16:creationId xmlns:a16="http://schemas.microsoft.com/office/drawing/2014/main" id="{270E7872-C2B0-440F-ABF5-0FF13A134582}"/>
              </a:ext>
            </a:extLst>
          </p:cNvPr>
          <p:cNvSpPr>
            <a:spLocks noGrp="1"/>
          </p:cNvSpPr>
          <p:nvPr>
            <p:ph idx="1"/>
          </p:nvPr>
        </p:nvSpPr>
        <p:spPr>
          <a:xfrm>
            <a:off x="479425" y="4371703"/>
            <a:ext cx="11233150" cy="1747743"/>
          </a:xfrm>
        </p:spPr>
        <p:txBody>
          <a:bodyPr/>
          <a:lstStyle/>
          <a:p>
            <a:r>
              <a:rPr lang="en-GB" dirty="0"/>
              <a:t>Goal: to change the colour of the RGB LED when the switch is pressed</a:t>
            </a:r>
          </a:p>
          <a:p>
            <a:pPr lvl="1"/>
            <a:r>
              <a:rPr lang="en-GB" dirty="0"/>
              <a:t>Need to add an external switch</a:t>
            </a:r>
          </a:p>
          <a:p>
            <a:pPr lvl="2"/>
            <a:r>
              <a:rPr lang="en-GB" dirty="0"/>
              <a:t>Resistor is internal – a </a:t>
            </a:r>
            <a:r>
              <a:rPr lang="en-GB"/>
              <a:t>pull-up resistor</a:t>
            </a:r>
            <a:endParaRPr lang="en-US" dirty="0"/>
          </a:p>
        </p:txBody>
      </p:sp>
      <p:pic>
        <p:nvPicPr>
          <p:cNvPr id="4" name="Picture 3">
            <a:extLst>
              <a:ext uri="{FF2B5EF4-FFF2-40B4-BE49-F238E27FC236}">
                <a16:creationId xmlns:a16="http://schemas.microsoft.com/office/drawing/2014/main" id="{B414F7A6-3217-4D15-AB47-026605427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131010"/>
            <a:ext cx="5410200" cy="307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288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49C9-3449-466A-986C-5593C9A2D9BE}"/>
              </a:ext>
            </a:extLst>
          </p:cNvPr>
          <p:cNvSpPr>
            <a:spLocks noGrp="1"/>
          </p:cNvSpPr>
          <p:nvPr>
            <p:ph type="title"/>
          </p:nvPr>
        </p:nvSpPr>
        <p:spPr/>
        <p:txBody>
          <a:bodyPr/>
          <a:lstStyle/>
          <a:p>
            <a:r>
              <a:rPr lang="en-GB" dirty="0"/>
              <a:t>Microcontroller Interrupts</a:t>
            </a:r>
            <a:endParaRPr lang="en-US" dirty="0"/>
          </a:p>
        </p:txBody>
      </p:sp>
      <p:sp>
        <p:nvSpPr>
          <p:cNvPr id="3" name="Content Placeholder 2">
            <a:extLst>
              <a:ext uri="{FF2B5EF4-FFF2-40B4-BE49-F238E27FC236}">
                <a16:creationId xmlns:a16="http://schemas.microsoft.com/office/drawing/2014/main" id="{C58B9AF1-4BC9-40F3-B4A7-3309C71BE319}"/>
              </a:ext>
            </a:extLst>
          </p:cNvPr>
          <p:cNvSpPr>
            <a:spLocks noGrp="1"/>
          </p:cNvSpPr>
          <p:nvPr>
            <p:ph idx="1"/>
          </p:nvPr>
        </p:nvSpPr>
        <p:spPr/>
        <p:txBody>
          <a:bodyPr/>
          <a:lstStyle/>
          <a:p>
            <a:r>
              <a:rPr lang="en-US" sz="2000" dirty="0"/>
              <a:t>Types of interrupts</a:t>
            </a:r>
          </a:p>
          <a:p>
            <a:pPr lvl="1">
              <a:spcBef>
                <a:spcPts val="600"/>
              </a:spcBef>
            </a:pPr>
            <a:r>
              <a:rPr lang="en-US" dirty="0">
                <a:solidFill>
                  <a:schemeClr val="accent5"/>
                </a:solidFill>
              </a:rPr>
              <a:t>Hardware interrupts </a:t>
            </a:r>
          </a:p>
          <a:p>
            <a:pPr lvl="2">
              <a:spcBef>
                <a:spcPts val="600"/>
              </a:spcBef>
            </a:pPr>
            <a:r>
              <a:rPr lang="en-US" i="1" dirty="0">
                <a:solidFill>
                  <a:schemeClr val="accent5"/>
                </a:solidFill>
              </a:rPr>
              <a:t>Asynchronous</a:t>
            </a:r>
            <a:r>
              <a:rPr lang="en-US" dirty="0">
                <a:solidFill>
                  <a:schemeClr val="accent5"/>
                </a:solidFill>
              </a:rPr>
              <a:t>: not related to what code the processor is currently executing</a:t>
            </a:r>
          </a:p>
          <a:p>
            <a:pPr lvl="2">
              <a:spcBef>
                <a:spcPts val="600"/>
              </a:spcBef>
            </a:pPr>
            <a:r>
              <a:rPr lang="en-US" dirty="0">
                <a:solidFill>
                  <a:schemeClr val="accent5"/>
                </a:solidFill>
              </a:rPr>
              <a:t>Examples: interrupt is asserted, character is received on serial port, or ADC converter finishes conversion</a:t>
            </a:r>
          </a:p>
          <a:p>
            <a:pPr lvl="1">
              <a:spcBef>
                <a:spcPts val="600"/>
              </a:spcBef>
            </a:pPr>
            <a:r>
              <a:rPr lang="en-US" dirty="0">
                <a:solidFill>
                  <a:schemeClr val="accent4"/>
                </a:solidFill>
              </a:rPr>
              <a:t>Exceptions, faults, software interrupts </a:t>
            </a:r>
          </a:p>
          <a:p>
            <a:pPr lvl="2">
              <a:spcBef>
                <a:spcPts val="600"/>
              </a:spcBef>
            </a:pPr>
            <a:r>
              <a:rPr lang="en-US" i="1" dirty="0">
                <a:solidFill>
                  <a:schemeClr val="accent4"/>
                </a:solidFill>
              </a:rPr>
              <a:t>Synchronous</a:t>
            </a:r>
            <a:r>
              <a:rPr lang="en-US" dirty="0">
                <a:solidFill>
                  <a:schemeClr val="accent4"/>
                </a:solidFill>
              </a:rPr>
              <a:t>: the result of specific instructions executing</a:t>
            </a:r>
          </a:p>
          <a:p>
            <a:pPr lvl="2">
              <a:spcBef>
                <a:spcPts val="600"/>
              </a:spcBef>
            </a:pPr>
            <a:r>
              <a:rPr lang="en-US" dirty="0">
                <a:solidFill>
                  <a:schemeClr val="accent4"/>
                </a:solidFill>
              </a:rPr>
              <a:t>Examples: undefined instructions, overflow occurs for a given instruction</a:t>
            </a:r>
          </a:p>
          <a:p>
            <a:pPr lvl="1">
              <a:spcBef>
                <a:spcPts val="600"/>
              </a:spcBef>
            </a:pPr>
            <a:r>
              <a:rPr lang="en-US" dirty="0"/>
              <a:t>We can enable and disable (</a:t>
            </a:r>
            <a:r>
              <a:rPr lang="en-US" i="1" dirty="0"/>
              <a:t>mask</a:t>
            </a:r>
            <a:r>
              <a:rPr lang="en-US" dirty="0"/>
              <a:t>) most interrupts as needed (</a:t>
            </a:r>
            <a:r>
              <a:rPr lang="en-US" i="1" dirty="0"/>
              <a:t>maskable</a:t>
            </a:r>
            <a:r>
              <a:rPr lang="en-US" dirty="0"/>
              <a:t>), others are </a:t>
            </a:r>
            <a:r>
              <a:rPr lang="en-US" i="1" dirty="0"/>
              <a:t>non-maskable</a:t>
            </a:r>
          </a:p>
          <a:p>
            <a:pPr lvl="1">
              <a:spcBef>
                <a:spcPts val="600"/>
              </a:spcBef>
            </a:pPr>
            <a:endParaRPr lang="en-US" i="1" dirty="0"/>
          </a:p>
          <a:p>
            <a:r>
              <a:rPr lang="en-US" sz="2000" dirty="0"/>
              <a:t>Interrupt service routine (ISR) </a:t>
            </a:r>
          </a:p>
          <a:p>
            <a:pPr lvl="1">
              <a:spcBef>
                <a:spcPts val="600"/>
              </a:spcBef>
            </a:pPr>
            <a:r>
              <a:rPr lang="en-US" dirty="0"/>
              <a:t>Subroutine which processor is </a:t>
            </a:r>
            <a:r>
              <a:rPr lang="en-US" i="1" dirty="0"/>
              <a:t>forced to execute </a:t>
            </a:r>
            <a:r>
              <a:rPr lang="en-US" dirty="0"/>
              <a:t>to respond to a </a:t>
            </a:r>
            <a:r>
              <a:rPr lang="en-US" i="1" dirty="0"/>
              <a:t>specific event</a:t>
            </a:r>
          </a:p>
          <a:p>
            <a:pPr lvl="1">
              <a:spcBef>
                <a:spcPts val="600"/>
              </a:spcBef>
            </a:pPr>
            <a:r>
              <a:rPr lang="en-US" dirty="0"/>
              <a:t>After ISR completes, MCU goes back to previously executing code</a:t>
            </a:r>
          </a:p>
          <a:p>
            <a:endParaRPr lang="en-US" dirty="0"/>
          </a:p>
        </p:txBody>
      </p:sp>
    </p:spTree>
    <p:extLst>
      <p:ext uri="{BB962C8B-B14F-4D97-AF65-F5344CB8AC3E}">
        <p14:creationId xmlns:p14="http://schemas.microsoft.com/office/powerpoint/2010/main" val="1779126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3A28-47C6-46AB-BA9F-BE2B95EB65B2}"/>
              </a:ext>
            </a:extLst>
          </p:cNvPr>
          <p:cNvSpPr>
            <a:spLocks noGrp="1"/>
          </p:cNvSpPr>
          <p:nvPr>
            <p:ph type="title"/>
          </p:nvPr>
        </p:nvSpPr>
        <p:spPr/>
        <p:txBody>
          <a:bodyPr/>
          <a:lstStyle/>
          <a:p>
            <a:r>
              <a:rPr lang="en-GB" dirty="0"/>
              <a:t>Nested Vectored Interrupt Controller</a:t>
            </a:r>
            <a:endParaRPr lang="en-US" dirty="0"/>
          </a:p>
        </p:txBody>
      </p:sp>
      <p:sp>
        <p:nvSpPr>
          <p:cNvPr id="3" name="Content Placeholder 2">
            <a:extLst>
              <a:ext uri="{FF2B5EF4-FFF2-40B4-BE49-F238E27FC236}">
                <a16:creationId xmlns:a16="http://schemas.microsoft.com/office/drawing/2014/main" id="{DA7A1A76-290E-4062-AF87-FE7D7BD3E47D}"/>
              </a:ext>
            </a:extLst>
          </p:cNvPr>
          <p:cNvSpPr>
            <a:spLocks noGrp="1"/>
          </p:cNvSpPr>
          <p:nvPr>
            <p:ph idx="1"/>
          </p:nvPr>
        </p:nvSpPr>
        <p:spPr>
          <a:xfrm>
            <a:off x="479425" y="1171111"/>
            <a:ext cx="5853998" cy="4948335"/>
          </a:xfrm>
        </p:spPr>
        <p:txBody>
          <a:bodyPr/>
          <a:lstStyle/>
          <a:p>
            <a:pPr>
              <a:spcBef>
                <a:spcPts val="0"/>
              </a:spcBef>
            </a:pPr>
            <a:r>
              <a:rPr lang="en-US" sz="1600" dirty="0"/>
              <a:t>NVIC manages and prioritizes external interrupts.</a:t>
            </a:r>
          </a:p>
          <a:p>
            <a:pPr>
              <a:spcBef>
                <a:spcPts val="0"/>
              </a:spcBef>
            </a:pPr>
            <a:endParaRPr lang="en-US" sz="1600" dirty="0"/>
          </a:p>
          <a:p>
            <a:pPr>
              <a:spcBef>
                <a:spcPts val="0"/>
              </a:spcBef>
            </a:pPr>
            <a:r>
              <a:rPr lang="en-US" sz="1600" dirty="0"/>
              <a:t>Interrupts are types of exceptions.</a:t>
            </a:r>
          </a:p>
          <a:p>
            <a:pPr lvl="1"/>
            <a:r>
              <a:rPr lang="en-US" sz="1400" dirty="0"/>
              <a:t>Exceptions 16 through 16+N</a:t>
            </a:r>
          </a:p>
          <a:p>
            <a:pPr marL="506095" lvl="1" indent="0">
              <a:buNone/>
            </a:pPr>
            <a:endParaRPr lang="en-US" sz="1400" dirty="0"/>
          </a:p>
          <a:p>
            <a:pPr>
              <a:spcBef>
                <a:spcPts val="1200"/>
              </a:spcBef>
            </a:pPr>
            <a:r>
              <a:rPr lang="en-US" sz="1600" dirty="0"/>
              <a:t>Modes</a:t>
            </a:r>
          </a:p>
          <a:p>
            <a:pPr lvl="1">
              <a:lnSpc>
                <a:spcPct val="110000"/>
              </a:lnSpc>
              <a:spcAft>
                <a:spcPts val="600"/>
              </a:spcAft>
            </a:pPr>
            <a:r>
              <a:rPr lang="en-US" sz="1400" dirty="0"/>
              <a:t>Thread Mode: entered on reset</a:t>
            </a:r>
          </a:p>
          <a:p>
            <a:pPr lvl="1">
              <a:lnSpc>
                <a:spcPct val="110000"/>
              </a:lnSpc>
            </a:pPr>
            <a:r>
              <a:rPr lang="en-US" sz="1400" dirty="0"/>
              <a:t>Handler Mode: entered on executing an exception</a:t>
            </a:r>
          </a:p>
          <a:p>
            <a:pPr lvl="1">
              <a:lnSpc>
                <a:spcPct val="110000"/>
              </a:lnSpc>
            </a:pPr>
            <a:endParaRPr lang="en-US" sz="1400" dirty="0"/>
          </a:p>
          <a:p>
            <a:pPr>
              <a:spcBef>
                <a:spcPts val="1200"/>
              </a:spcBef>
            </a:pPr>
            <a:r>
              <a:rPr lang="en-US" sz="1600" dirty="0"/>
              <a:t>Privilege level</a:t>
            </a:r>
          </a:p>
          <a:p>
            <a:pPr>
              <a:spcBef>
                <a:spcPts val="1200"/>
              </a:spcBef>
            </a:pPr>
            <a:endParaRPr lang="en-US" sz="1600" dirty="0"/>
          </a:p>
          <a:p>
            <a:pPr>
              <a:spcBef>
                <a:spcPts val="0"/>
              </a:spcBef>
            </a:pPr>
            <a:r>
              <a:rPr lang="en-US" sz="1600" dirty="0"/>
              <a:t>Stack pointers</a:t>
            </a:r>
          </a:p>
          <a:p>
            <a:pPr lvl="1">
              <a:lnSpc>
                <a:spcPct val="110000"/>
              </a:lnSpc>
              <a:spcAft>
                <a:spcPts val="600"/>
              </a:spcAft>
            </a:pPr>
            <a:r>
              <a:rPr lang="en-US" sz="1400" dirty="0"/>
              <a:t>Main Stack Pointer, MSP</a:t>
            </a:r>
          </a:p>
          <a:p>
            <a:pPr lvl="1">
              <a:lnSpc>
                <a:spcPct val="110000"/>
              </a:lnSpc>
            </a:pPr>
            <a:r>
              <a:rPr lang="en-US" sz="1400" dirty="0"/>
              <a:t>Process Stack Pointer, PSP</a:t>
            </a:r>
          </a:p>
          <a:p>
            <a:pPr lvl="1">
              <a:lnSpc>
                <a:spcPct val="110000"/>
              </a:lnSpc>
            </a:pPr>
            <a:endParaRPr lang="en-US" sz="1400" dirty="0"/>
          </a:p>
          <a:p>
            <a:pPr>
              <a:spcBef>
                <a:spcPts val="1200"/>
              </a:spcBef>
            </a:pPr>
            <a:r>
              <a:rPr lang="en-US" sz="1600" dirty="0"/>
              <a:t>Exception states: Inactive, Pending, Active, A&amp;P</a:t>
            </a:r>
          </a:p>
          <a:p>
            <a:endParaRPr lang="en-US" sz="1800" dirty="0"/>
          </a:p>
        </p:txBody>
      </p:sp>
      <p:grpSp>
        <p:nvGrpSpPr>
          <p:cNvPr id="4" name="Group 3">
            <a:extLst>
              <a:ext uri="{FF2B5EF4-FFF2-40B4-BE49-F238E27FC236}">
                <a16:creationId xmlns:a16="http://schemas.microsoft.com/office/drawing/2014/main" id="{D3B83C68-A750-44E4-BD1D-959A0EBF4B36}"/>
              </a:ext>
            </a:extLst>
          </p:cNvPr>
          <p:cNvGrpSpPr/>
          <p:nvPr/>
        </p:nvGrpSpPr>
        <p:grpSpPr>
          <a:xfrm>
            <a:off x="6333423" y="2736134"/>
            <a:ext cx="5211648" cy="1385732"/>
            <a:chOff x="2439260" y="1060104"/>
            <a:chExt cx="4199645" cy="1599346"/>
          </a:xfrm>
        </p:grpSpPr>
        <p:sp>
          <p:nvSpPr>
            <p:cNvPr id="5" name="TextBox 4">
              <a:extLst>
                <a:ext uri="{FF2B5EF4-FFF2-40B4-BE49-F238E27FC236}">
                  <a16:creationId xmlns:a16="http://schemas.microsoft.com/office/drawing/2014/main" id="{F4F706F0-2B7C-4182-B7D9-D088C6BBC5F8}"/>
                </a:ext>
              </a:extLst>
            </p:cNvPr>
            <p:cNvSpPr txBox="1"/>
            <p:nvPr/>
          </p:nvSpPr>
          <p:spPr>
            <a:xfrm flipH="1">
              <a:off x="5742290" y="1506005"/>
              <a:ext cx="896615" cy="639398"/>
            </a:xfrm>
            <a:prstGeom prst="rect">
              <a:avLst/>
            </a:prstGeom>
            <a:solidFill>
              <a:schemeClr val="accent3"/>
            </a:solidFill>
            <a:ln>
              <a:solidFill>
                <a:schemeClr val="tx1"/>
              </a:solidFill>
            </a:ln>
          </p:spPr>
          <p:txBody>
            <a:bodyPr wrap="none" rtlCol="0">
              <a:spAutoFit/>
            </a:bodyPr>
            <a:lstStyle/>
            <a:p>
              <a:pPr algn="ctr"/>
              <a:r>
                <a:rPr lang="en-US" sz="1500" dirty="0"/>
                <a:t>Arm Cortex </a:t>
              </a:r>
              <a:br>
                <a:rPr lang="en-US" sz="1500" dirty="0"/>
              </a:br>
              <a:r>
                <a:rPr lang="en-US" sz="1500" dirty="0"/>
                <a:t>Core</a:t>
              </a:r>
            </a:p>
          </p:txBody>
        </p:sp>
        <p:sp>
          <p:nvSpPr>
            <p:cNvPr id="6" name="TextBox 5">
              <a:extLst>
                <a:ext uri="{FF2B5EF4-FFF2-40B4-BE49-F238E27FC236}">
                  <a16:creationId xmlns:a16="http://schemas.microsoft.com/office/drawing/2014/main" id="{7142140D-17A1-4225-B785-80C76FC98EB5}"/>
                </a:ext>
              </a:extLst>
            </p:cNvPr>
            <p:cNvSpPr txBox="1"/>
            <p:nvPr/>
          </p:nvSpPr>
          <p:spPr>
            <a:xfrm flipH="1">
              <a:off x="2439260" y="1060104"/>
              <a:ext cx="1139133" cy="372982"/>
            </a:xfrm>
            <a:prstGeom prst="rect">
              <a:avLst/>
            </a:prstGeom>
            <a:solidFill>
              <a:schemeClr val="accent3"/>
            </a:solidFill>
            <a:ln>
              <a:solidFill>
                <a:schemeClr val="tx1"/>
              </a:solidFill>
            </a:ln>
          </p:spPr>
          <p:txBody>
            <a:bodyPr wrap="square" rtlCol="0">
              <a:spAutoFit/>
            </a:bodyPr>
            <a:lstStyle/>
            <a:p>
              <a:pPr algn="ctr"/>
              <a:r>
                <a:rPr lang="en-US" sz="1500" dirty="0"/>
                <a:t>Port Module</a:t>
              </a:r>
            </a:p>
          </p:txBody>
        </p:sp>
        <p:sp>
          <p:nvSpPr>
            <p:cNvPr id="7" name="TextBox 6">
              <a:extLst>
                <a:ext uri="{FF2B5EF4-FFF2-40B4-BE49-F238E27FC236}">
                  <a16:creationId xmlns:a16="http://schemas.microsoft.com/office/drawing/2014/main" id="{13FB8ED2-C883-4991-9378-8E928C3589C3}"/>
                </a:ext>
              </a:extLst>
            </p:cNvPr>
            <p:cNvSpPr txBox="1"/>
            <p:nvPr/>
          </p:nvSpPr>
          <p:spPr>
            <a:xfrm flipH="1">
              <a:off x="4846690" y="1648364"/>
              <a:ext cx="457531" cy="372982"/>
            </a:xfrm>
            <a:prstGeom prst="rect">
              <a:avLst/>
            </a:prstGeom>
            <a:solidFill>
              <a:schemeClr val="accent3"/>
            </a:solidFill>
            <a:ln>
              <a:solidFill>
                <a:schemeClr val="tx1"/>
              </a:solidFill>
            </a:ln>
          </p:spPr>
          <p:txBody>
            <a:bodyPr wrap="none" rtlCol="0">
              <a:spAutoFit/>
            </a:bodyPr>
            <a:lstStyle/>
            <a:p>
              <a:pPr algn="ctr"/>
              <a:r>
                <a:rPr lang="en-US" sz="1500" dirty="0"/>
                <a:t>NVIC</a:t>
              </a:r>
            </a:p>
          </p:txBody>
        </p:sp>
        <p:cxnSp>
          <p:nvCxnSpPr>
            <p:cNvPr id="8" name="Straight Arrow Connector 7">
              <a:extLst>
                <a:ext uri="{FF2B5EF4-FFF2-40B4-BE49-F238E27FC236}">
                  <a16:creationId xmlns:a16="http://schemas.microsoft.com/office/drawing/2014/main" id="{56BCE447-9B0D-47A4-8429-1A30D7EEBDEC}"/>
                </a:ext>
              </a:extLst>
            </p:cNvPr>
            <p:cNvCxnSpPr>
              <a:stCxn id="7" idx="1"/>
              <a:endCxn id="5" idx="3"/>
            </p:cNvCxnSpPr>
            <p:nvPr/>
          </p:nvCxnSpPr>
          <p:spPr bwMode="auto">
            <a:xfrm flipV="1">
              <a:off x="5304221" y="1825704"/>
              <a:ext cx="438069" cy="915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490368A1-C3C1-4610-AD61-B02748480DBC}"/>
                </a:ext>
              </a:extLst>
            </p:cNvPr>
            <p:cNvCxnSpPr>
              <a:cxnSpLocks/>
              <a:stCxn id="6" idx="1"/>
              <a:endCxn id="7" idx="3"/>
            </p:cNvCxnSpPr>
            <p:nvPr/>
          </p:nvCxnSpPr>
          <p:spPr bwMode="auto">
            <a:xfrm>
              <a:off x="3578393" y="1246595"/>
              <a:ext cx="1268297" cy="58826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91A14D78-94A2-4A7B-A3E4-8E125013E168}"/>
                </a:ext>
              </a:extLst>
            </p:cNvPr>
            <p:cNvSpPr txBox="1"/>
            <p:nvPr/>
          </p:nvSpPr>
          <p:spPr>
            <a:xfrm flipH="1">
              <a:off x="2439260" y="1664249"/>
              <a:ext cx="1167311" cy="372982"/>
            </a:xfrm>
            <a:prstGeom prst="rect">
              <a:avLst/>
            </a:prstGeom>
            <a:solidFill>
              <a:schemeClr val="accent3"/>
            </a:solidFill>
            <a:ln>
              <a:solidFill>
                <a:schemeClr val="tx1"/>
              </a:solidFill>
            </a:ln>
          </p:spPr>
          <p:txBody>
            <a:bodyPr wrap="square" rtlCol="0">
              <a:spAutoFit/>
            </a:bodyPr>
            <a:lstStyle/>
            <a:p>
              <a:pPr algn="ctr"/>
              <a:r>
                <a:rPr lang="en-US" sz="1500" dirty="0"/>
                <a:t>Next Module</a:t>
              </a:r>
            </a:p>
          </p:txBody>
        </p:sp>
        <p:cxnSp>
          <p:nvCxnSpPr>
            <p:cNvPr id="11" name="Straight Arrow Connector 10">
              <a:extLst>
                <a:ext uri="{FF2B5EF4-FFF2-40B4-BE49-F238E27FC236}">
                  <a16:creationId xmlns:a16="http://schemas.microsoft.com/office/drawing/2014/main" id="{8ECD9F74-0CFA-49EA-A731-30C40A1D084D}"/>
                </a:ext>
              </a:extLst>
            </p:cNvPr>
            <p:cNvCxnSpPr>
              <a:cxnSpLocks/>
              <a:stCxn id="10" idx="1"/>
              <a:endCxn id="7" idx="3"/>
            </p:cNvCxnSpPr>
            <p:nvPr/>
          </p:nvCxnSpPr>
          <p:spPr bwMode="auto">
            <a:xfrm flipV="1">
              <a:off x="3606571" y="1834855"/>
              <a:ext cx="1240119" cy="1588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9D81D6D4-58D0-4868-BDF8-E33D696DB77B}"/>
                </a:ext>
              </a:extLst>
            </p:cNvPr>
            <p:cNvSpPr txBox="1"/>
            <p:nvPr/>
          </p:nvSpPr>
          <p:spPr>
            <a:xfrm flipH="1">
              <a:off x="2439260" y="2286468"/>
              <a:ext cx="1191234" cy="372982"/>
            </a:xfrm>
            <a:prstGeom prst="rect">
              <a:avLst/>
            </a:prstGeom>
            <a:solidFill>
              <a:schemeClr val="accent3"/>
            </a:solidFill>
            <a:ln>
              <a:solidFill>
                <a:schemeClr val="tx1"/>
              </a:solidFill>
            </a:ln>
          </p:spPr>
          <p:txBody>
            <a:bodyPr wrap="none" rtlCol="0">
              <a:spAutoFit/>
            </a:bodyPr>
            <a:lstStyle/>
            <a:p>
              <a:pPr algn="ctr"/>
              <a:r>
                <a:rPr lang="en-US" sz="1500" dirty="0"/>
                <a:t>Another Module</a:t>
              </a:r>
            </a:p>
          </p:txBody>
        </p:sp>
        <p:cxnSp>
          <p:nvCxnSpPr>
            <p:cNvPr id="13" name="Straight Arrow Connector 12">
              <a:extLst>
                <a:ext uri="{FF2B5EF4-FFF2-40B4-BE49-F238E27FC236}">
                  <a16:creationId xmlns:a16="http://schemas.microsoft.com/office/drawing/2014/main" id="{DEA492AF-3E37-4C4A-9E32-477EA236EFDC}"/>
                </a:ext>
              </a:extLst>
            </p:cNvPr>
            <p:cNvCxnSpPr>
              <a:stCxn id="12" idx="1"/>
              <a:endCxn id="7" idx="3"/>
            </p:cNvCxnSpPr>
            <p:nvPr/>
          </p:nvCxnSpPr>
          <p:spPr bwMode="auto">
            <a:xfrm flipV="1">
              <a:off x="3630494" y="1834855"/>
              <a:ext cx="1216196" cy="6381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221890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FA08-EDB6-4F2D-AEFE-1FEA63BA1320}"/>
              </a:ext>
            </a:extLst>
          </p:cNvPr>
          <p:cNvSpPr>
            <a:spLocks noGrp="1"/>
          </p:cNvSpPr>
          <p:nvPr>
            <p:ph type="title"/>
          </p:nvPr>
        </p:nvSpPr>
        <p:spPr/>
        <p:txBody>
          <a:bodyPr/>
          <a:lstStyle/>
          <a:p>
            <a:r>
              <a:rPr lang="en-GB" dirty="0"/>
              <a:t>NVIC Registers and State</a:t>
            </a:r>
            <a:endParaRPr lang="en-US" dirty="0"/>
          </a:p>
        </p:txBody>
      </p:sp>
      <p:sp>
        <p:nvSpPr>
          <p:cNvPr id="3" name="Content Placeholder 2">
            <a:extLst>
              <a:ext uri="{FF2B5EF4-FFF2-40B4-BE49-F238E27FC236}">
                <a16:creationId xmlns:a16="http://schemas.microsoft.com/office/drawing/2014/main" id="{99A66BB1-BCF2-47AB-9578-B3DF33884A89}"/>
              </a:ext>
            </a:extLst>
          </p:cNvPr>
          <p:cNvSpPr>
            <a:spLocks noGrp="1"/>
          </p:cNvSpPr>
          <p:nvPr>
            <p:ph idx="1"/>
          </p:nvPr>
        </p:nvSpPr>
        <p:spPr/>
        <p:txBody>
          <a:bodyPr/>
          <a:lstStyle/>
          <a:p>
            <a:r>
              <a:rPr lang="en-US" sz="2000" dirty="0"/>
              <a:t>Enable: allows interrupt to be recognized</a:t>
            </a:r>
          </a:p>
          <a:p>
            <a:pPr lvl="1">
              <a:spcBef>
                <a:spcPts val="600"/>
              </a:spcBef>
            </a:pPr>
            <a:r>
              <a:rPr lang="en-US" dirty="0"/>
              <a:t>Accessed through two registers (set bits for interrupts) </a:t>
            </a:r>
          </a:p>
          <a:p>
            <a:pPr lvl="2">
              <a:spcBef>
                <a:spcPts val="600"/>
              </a:spcBef>
            </a:pPr>
            <a:r>
              <a:rPr lang="en-US" dirty="0"/>
              <a:t>Set enable with NVIC_ISER, clear enable with NVIC_ICER</a:t>
            </a:r>
          </a:p>
          <a:p>
            <a:pPr lvl="1">
              <a:spcBef>
                <a:spcPts val="600"/>
              </a:spcBef>
            </a:pPr>
            <a:r>
              <a:rPr lang="en-US" dirty="0"/>
              <a:t>CMSIS Interface: </a:t>
            </a:r>
            <a:r>
              <a:rPr lang="en-US" dirty="0" err="1"/>
              <a:t>NVIC_EnableIRQ</a:t>
            </a:r>
            <a:r>
              <a:rPr lang="en-US" dirty="0"/>
              <a:t>(</a:t>
            </a:r>
            <a:r>
              <a:rPr lang="en-US" dirty="0" err="1"/>
              <a:t>IRQnum</a:t>
            </a:r>
            <a:r>
              <a:rPr lang="en-US" dirty="0"/>
              <a:t>), </a:t>
            </a:r>
            <a:r>
              <a:rPr lang="en-US" dirty="0" err="1"/>
              <a:t>NVIC_DisableIRQ</a:t>
            </a:r>
            <a:r>
              <a:rPr lang="en-US" dirty="0"/>
              <a:t>(</a:t>
            </a:r>
            <a:r>
              <a:rPr lang="en-US" dirty="0" err="1"/>
              <a:t>IRQnum</a:t>
            </a:r>
            <a:r>
              <a:rPr lang="en-US" dirty="0"/>
              <a:t>)</a:t>
            </a:r>
          </a:p>
          <a:p>
            <a:pPr marL="506095" lvl="1" indent="0">
              <a:spcBef>
                <a:spcPts val="600"/>
              </a:spcBef>
              <a:buNone/>
            </a:pPr>
            <a:endParaRPr lang="en-US" dirty="0"/>
          </a:p>
          <a:p>
            <a:r>
              <a:rPr lang="en-US" sz="2000" dirty="0"/>
              <a:t>Pending: interrupt has been requested but is not yet serviced</a:t>
            </a:r>
          </a:p>
          <a:p>
            <a:pPr lvl="1">
              <a:spcBef>
                <a:spcPts val="600"/>
              </a:spcBef>
            </a:pPr>
            <a:r>
              <a:rPr lang="en-US" dirty="0"/>
              <a:t>CMSIS: </a:t>
            </a:r>
            <a:r>
              <a:rPr lang="en-US" dirty="0" err="1"/>
              <a:t>NVIC_SetPendingIRQ</a:t>
            </a:r>
            <a:r>
              <a:rPr lang="en-US" dirty="0"/>
              <a:t>(</a:t>
            </a:r>
            <a:r>
              <a:rPr lang="en-US" dirty="0" err="1"/>
              <a:t>IRQnum</a:t>
            </a:r>
            <a:r>
              <a:rPr lang="en-US" dirty="0"/>
              <a:t>), </a:t>
            </a:r>
            <a:r>
              <a:rPr lang="en-US" dirty="0" err="1"/>
              <a:t>NVIC_ClearPendingIRQ</a:t>
            </a:r>
            <a:r>
              <a:rPr lang="en-US" dirty="0"/>
              <a:t>(</a:t>
            </a:r>
            <a:r>
              <a:rPr lang="en-US" dirty="0" err="1"/>
              <a:t>IRQnum</a:t>
            </a:r>
            <a:r>
              <a:rPr lang="en-US" dirty="0"/>
              <a:t>)</a:t>
            </a:r>
          </a:p>
          <a:p>
            <a:endParaRPr lang="en-US" dirty="0"/>
          </a:p>
        </p:txBody>
      </p:sp>
    </p:spTree>
    <p:extLst>
      <p:ext uri="{BB962C8B-B14F-4D97-AF65-F5344CB8AC3E}">
        <p14:creationId xmlns:p14="http://schemas.microsoft.com/office/powerpoint/2010/main" val="1182221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8D0BC-1C95-49AE-B5E6-5FC3997C2B84}"/>
              </a:ext>
            </a:extLst>
          </p:cNvPr>
          <p:cNvSpPr>
            <a:spLocks noGrp="1"/>
          </p:cNvSpPr>
          <p:nvPr>
            <p:ph type="title"/>
          </p:nvPr>
        </p:nvSpPr>
        <p:spPr/>
        <p:txBody>
          <a:bodyPr/>
          <a:lstStyle/>
          <a:p>
            <a:r>
              <a:rPr lang="en-GB" dirty="0"/>
              <a:t>Core Exception Mask Register</a:t>
            </a:r>
            <a:endParaRPr lang="en-US" dirty="0"/>
          </a:p>
        </p:txBody>
      </p:sp>
      <p:sp>
        <p:nvSpPr>
          <p:cNvPr id="3" name="Content Placeholder 2">
            <a:extLst>
              <a:ext uri="{FF2B5EF4-FFF2-40B4-BE49-F238E27FC236}">
                <a16:creationId xmlns:a16="http://schemas.microsoft.com/office/drawing/2014/main" id="{6CF1430F-B8FA-410A-B024-C1504B0E7259}"/>
              </a:ext>
            </a:extLst>
          </p:cNvPr>
          <p:cNvSpPr>
            <a:spLocks noGrp="1"/>
          </p:cNvSpPr>
          <p:nvPr>
            <p:ph idx="1"/>
          </p:nvPr>
        </p:nvSpPr>
        <p:spPr/>
        <p:txBody>
          <a:bodyPr/>
          <a:lstStyle/>
          <a:p>
            <a:r>
              <a:rPr lang="en-US" sz="1800" dirty="0"/>
              <a:t>Similar to ‘Global interrupt disable’ bit in other MCUs</a:t>
            </a:r>
          </a:p>
          <a:p>
            <a:endParaRPr lang="en-US" sz="1800" dirty="0"/>
          </a:p>
          <a:p>
            <a:r>
              <a:rPr lang="en-US" sz="1800" dirty="0"/>
              <a:t>PRIMASK: Exception mask register (CPU core)</a:t>
            </a:r>
          </a:p>
          <a:p>
            <a:pPr lvl="1">
              <a:spcBef>
                <a:spcPts val="600"/>
              </a:spcBef>
            </a:pPr>
            <a:r>
              <a:rPr lang="en-US" sz="1800" dirty="0"/>
              <a:t>Bit 0: PM flag</a:t>
            </a:r>
          </a:p>
          <a:p>
            <a:pPr lvl="2">
              <a:spcBef>
                <a:spcPts val="600"/>
              </a:spcBef>
              <a:spcAft>
                <a:spcPts val="600"/>
              </a:spcAft>
            </a:pPr>
            <a:r>
              <a:rPr lang="en-US" sz="1600" dirty="0"/>
              <a:t>Set to 1 to prevent activation of all exceptions with configurable priority</a:t>
            </a:r>
          </a:p>
          <a:p>
            <a:pPr lvl="2">
              <a:spcBef>
                <a:spcPts val="600"/>
              </a:spcBef>
            </a:pPr>
            <a:r>
              <a:rPr lang="en-US" sz="1600" dirty="0"/>
              <a:t>Clear to 0 to allow activation of all exception</a:t>
            </a:r>
          </a:p>
          <a:p>
            <a:pPr lvl="1">
              <a:spcBef>
                <a:spcPts val="600"/>
              </a:spcBef>
            </a:pPr>
            <a:r>
              <a:rPr lang="en-US" sz="1800" dirty="0"/>
              <a:t>Access using CPS, MSR and MRS instructions</a:t>
            </a:r>
          </a:p>
          <a:p>
            <a:pPr lvl="1">
              <a:spcBef>
                <a:spcPts val="600"/>
              </a:spcBef>
            </a:pPr>
            <a:r>
              <a:rPr lang="en-US" sz="1800" dirty="0"/>
              <a:t>Use to prevent data race conditions with code needing atomicity</a:t>
            </a:r>
          </a:p>
          <a:p>
            <a:pPr lvl="1">
              <a:spcBef>
                <a:spcPts val="600"/>
              </a:spcBef>
            </a:pPr>
            <a:endParaRPr lang="en-US" sz="1800" dirty="0"/>
          </a:p>
          <a:p>
            <a:r>
              <a:rPr lang="en-US" sz="1800" dirty="0"/>
              <a:t>CMSIS-CORE API</a:t>
            </a:r>
          </a:p>
          <a:p>
            <a:pPr lvl="1">
              <a:spcBef>
                <a:spcPts val="600"/>
              </a:spcBef>
            </a:pPr>
            <a:r>
              <a:rPr lang="en-US" sz="1800" dirty="0"/>
              <a:t>void __</a:t>
            </a:r>
            <a:r>
              <a:rPr lang="en-US" sz="1800" dirty="0" err="1"/>
              <a:t>enable_irq</a:t>
            </a:r>
            <a:r>
              <a:rPr lang="en-US" sz="1800" dirty="0"/>
              <a:t>() - clears PM flag</a:t>
            </a:r>
          </a:p>
          <a:p>
            <a:pPr lvl="1">
              <a:spcBef>
                <a:spcPts val="600"/>
              </a:spcBef>
            </a:pPr>
            <a:r>
              <a:rPr lang="en-US" sz="1800" dirty="0"/>
              <a:t>void __</a:t>
            </a:r>
            <a:r>
              <a:rPr lang="en-US" sz="1800" dirty="0" err="1"/>
              <a:t>disable_irq</a:t>
            </a:r>
            <a:r>
              <a:rPr lang="en-US" sz="1800" dirty="0"/>
              <a:t>() - sets PM flag</a:t>
            </a:r>
          </a:p>
          <a:p>
            <a:pPr lvl="1">
              <a:spcBef>
                <a:spcPts val="600"/>
              </a:spcBef>
            </a:pPr>
            <a:r>
              <a:rPr lang="en-US" sz="1800" dirty="0"/>
              <a:t>uint32_t __</a:t>
            </a:r>
            <a:r>
              <a:rPr lang="en-US" sz="1800" dirty="0" err="1"/>
              <a:t>get_PRIMASK</a:t>
            </a:r>
            <a:r>
              <a:rPr lang="en-US" sz="1800" dirty="0"/>
              <a:t>() - returns value of PRIMASK</a:t>
            </a:r>
          </a:p>
          <a:p>
            <a:pPr lvl="1">
              <a:spcBef>
                <a:spcPts val="600"/>
              </a:spcBef>
            </a:pPr>
            <a:r>
              <a:rPr lang="en-US" sz="1800" dirty="0"/>
              <a:t>void __</a:t>
            </a:r>
            <a:r>
              <a:rPr lang="en-US" sz="1800" dirty="0" err="1"/>
              <a:t>set_PRIMASK</a:t>
            </a:r>
            <a:r>
              <a:rPr lang="en-US" sz="1800" dirty="0"/>
              <a:t>(uint32_t x) - sets PRIMASK to x </a:t>
            </a:r>
          </a:p>
          <a:p>
            <a:endParaRPr lang="en-US" dirty="0"/>
          </a:p>
        </p:txBody>
      </p:sp>
    </p:spTree>
    <p:extLst>
      <p:ext uri="{BB962C8B-B14F-4D97-AF65-F5344CB8AC3E}">
        <p14:creationId xmlns:p14="http://schemas.microsoft.com/office/powerpoint/2010/main" val="1692141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1D12-D259-4389-B436-04A47B315DC8}"/>
              </a:ext>
            </a:extLst>
          </p:cNvPr>
          <p:cNvSpPr>
            <a:spLocks noGrp="1"/>
          </p:cNvSpPr>
          <p:nvPr>
            <p:ph type="title"/>
          </p:nvPr>
        </p:nvSpPr>
        <p:spPr/>
        <p:txBody>
          <a:bodyPr/>
          <a:lstStyle/>
          <a:p>
            <a:r>
              <a:rPr lang="en-GB" dirty="0"/>
              <a:t>Prioritization</a:t>
            </a:r>
            <a:endParaRPr lang="en-US" dirty="0"/>
          </a:p>
        </p:txBody>
      </p:sp>
      <p:sp>
        <p:nvSpPr>
          <p:cNvPr id="3" name="Content Placeholder 2">
            <a:extLst>
              <a:ext uri="{FF2B5EF4-FFF2-40B4-BE49-F238E27FC236}">
                <a16:creationId xmlns:a16="http://schemas.microsoft.com/office/drawing/2014/main" id="{57222958-C1B1-47B6-8F2E-CEEF23FD42AF}"/>
              </a:ext>
            </a:extLst>
          </p:cNvPr>
          <p:cNvSpPr>
            <a:spLocks noGrp="1"/>
          </p:cNvSpPr>
          <p:nvPr>
            <p:ph idx="1"/>
          </p:nvPr>
        </p:nvSpPr>
        <p:spPr/>
        <p:txBody>
          <a:bodyPr/>
          <a:lstStyle/>
          <a:p>
            <a:r>
              <a:rPr lang="en-US" sz="2000" dirty="0"/>
              <a:t>Exceptions are prioritized to order the response simultaneous requests (smaller number = higher priority)</a:t>
            </a:r>
          </a:p>
          <a:p>
            <a:endParaRPr lang="en-US" sz="2000" dirty="0"/>
          </a:p>
          <a:p>
            <a:r>
              <a:rPr lang="en-US" sz="2000" dirty="0"/>
              <a:t>Priorities of some exceptions are fixed</a:t>
            </a:r>
          </a:p>
          <a:p>
            <a:pPr lvl="1">
              <a:spcBef>
                <a:spcPts val="600"/>
              </a:spcBef>
            </a:pPr>
            <a:r>
              <a:rPr lang="en-US" dirty="0"/>
              <a:t>Reset: -3, highest priority</a:t>
            </a:r>
          </a:p>
          <a:p>
            <a:pPr lvl="1">
              <a:spcBef>
                <a:spcPts val="600"/>
              </a:spcBef>
            </a:pPr>
            <a:r>
              <a:rPr lang="en-US" dirty="0"/>
              <a:t>NMI: -2</a:t>
            </a:r>
          </a:p>
          <a:p>
            <a:pPr lvl="1">
              <a:spcBef>
                <a:spcPts val="600"/>
              </a:spcBef>
            </a:pPr>
            <a:r>
              <a:rPr lang="en-US" dirty="0"/>
              <a:t>Hard Fault: -1</a:t>
            </a:r>
          </a:p>
          <a:p>
            <a:pPr lvl="1">
              <a:spcBef>
                <a:spcPts val="600"/>
              </a:spcBef>
            </a:pPr>
            <a:endParaRPr lang="en-US" dirty="0"/>
          </a:p>
          <a:p>
            <a:r>
              <a:rPr lang="en-US" sz="2000" dirty="0"/>
              <a:t>Priorities of other (peripheral) exceptions are adjustable.</a:t>
            </a:r>
          </a:p>
          <a:p>
            <a:pPr lvl="1">
              <a:spcBef>
                <a:spcPts val="600"/>
              </a:spcBef>
            </a:pPr>
            <a:r>
              <a:rPr lang="en-US" dirty="0"/>
              <a:t>Value is stored in the interrupt priority register (IPR0-7).</a:t>
            </a:r>
          </a:p>
          <a:p>
            <a:pPr lvl="1">
              <a:spcBef>
                <a:spcPts val="600"/>
              </a:spcBef>
            </a:pPr>
            <a:r>
              <a:rPr lang="en-US" dirty="0"/>
              <a:t>0x00</a:t>
            </a:r>
          </a:p>
          <a:p>
            <a:pPr lvl="1">
              <a:spcBef>
                <a:spcPts val="600"/>
              </a:spcBef>
            </a:pPr>
            <a:r>
              <a:rPr lang="en-US" dirty="0"/>
              <a:t>0x40</a:t>
            </a:r>
          </a:p>
          <a:p>
            <a:pPr lvl="1">
              <a:spcBef>
                <a:spcPts val="600"/>
              </a:spcBef>
            </a:pPr>
            <a:r>
              <a:rPr lang="en-US" dirty="0"/>
              <a:t>0x80</a:t>
            </a:r>
          </a:p>
          <a:p>
            <a:pPr lvl="1">
              <a:spcBef>
                <a:spcPts val="600"/>
              </a:spcBef>
            </a:pPr>
            <a:r>
              <a:rPr lang="en-US" dirty="0"/>
              <a:t>0xC0</a:t>
            </a:r>
          </a:p>
          <a:p>
            <a:endParaRPr lang="en-US" dirty="0"/>
          </a:p>
        </p:txBody>
      </p:sp>
    </p:spTree>
    <p:extLst>
      <p:ext uri="{BB962C8B-B14F-4D97-AF65-F5344CB8AC3E}">
        <p14:creationId xmlns:p14="http://schemas.microsoft.com/office/powerpoint/2010/main" val="249885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6763-0ECD-41DC-AEDB-20FEB5F716BD}"/>
              </a:ext>
            </a:extLst>
          </p:cNvPr>
          <p:cNvSpPr>
            <a:spLocks noGrp="1"/>
          </p:cNvSpPr>
          <p:nvPr>
            <p:ph type="title"/>
          </p:nvPr>
        </p:nvSpPr>
        <p:spPr/>
        <p:txBody>
          <a:bodyPr/>
          <a:lstStyle/>
          <a:p>
            <a:r>
              <a:rPr lang="en-GB" dirty="0"/>
              <a:t>Special Cases of Prioritization</a:t>
            </a:r>
            <a:endParaRPr lang="en-US" dirty="0"/>
          </a:p>
        </p:txBody>
      </p:sp>
      <p:sp>
        <p:nvSpPr>
          <p:cNvPr id="3" name="Content Placeholder 2">
            <a:extLst>
              <a:ext uri="{FF2B5EF4-FFF2-40B4-BE49-F238E27FC236}">
                <a16:creationId xmlns:a16="http://schemas.microsoft.com/office/drawing/2014/main" id="{F2ADB40A-63C6-4BD2-BFA9-6D91DBF26893}"/>
              </a:ext>
            </a:extLst>
          </p:cNvPr>
          <p:cNvSpPr>
            <a:spLocks noGrp="1"/>
          </p:cNvSpPr>
          <p:nvPr>
            <p:ph idx="1"/>
          </p:nvPr>
        </p:nvSpPr>
        <p:spPr/>
        <p:txBody>
          <a:bodyPr/>
          <a:lstStyle/>
          <a:p>
            <a:r>
              <a:rPr lang="en-US" sz="2000" dirty="0"/>
              <a:t>Simultaneous exception requests?</a:t>
            </a:r>
          </a:p>
          <a:p>
            <a:pPr lvl="1">
              <a:spcBef>
                <a:spcPts val="600"/>
              </a:spcBef>
            </a:pPr>
            <a:r>
              <a:rPr lang="en-US"/>
              <a:t>Lowest exception type number </a:t>
            </a:r>
            <a:r>
              <a:rPr lang="en-US" dirty="0"/>
              <a:t>is serviced first</a:t>
            </a:r>
          </a:p>
          <a:p>
            <a:pPr lvl="1">
              <a:spcBef>
                <a:spcPts val="600"/>
              </a:spcBef>
            </a:pPr>
            <a:endParaRPr lang="en-US" dirty="0"/>
          </a:p>
          <a:p>
            <a:r>
              <a:rPr lang="en-US" sz="2000" dirty="0"/>
              <a:t>New exception requested while a handler is executing?</a:t>
            </a:r>
          </a:p>
          <a:p>
            <a:pPr lvl="1">
              <a:spcBef>
                <a:spcPts val="600"/>
              </a:spcBef>
            </a:pPr>
            <a:endParaRPr lang="en-US" sz="1600" dirty="0"/>
          </a:p>
          <a:p>
            <a:pPr lvl="1">
              <a:spcBef>
                <a:spcPts val="600"/>
              </a:spcBef>
            </a:pPr>
            <a:r>
              <a:rPr lang="en-US" dirty="0"/>
              <a:t>New priority higher than current priority? </a:t>
            </a:r>
          </a:p>
          <a:p>
            <a:pPr lvl="2">
              <a:spcBef>
                <a:spcPts val="600"/>
              </a:spcBef>
            </a:pPr>
            <a:r>
              <a:rPr lang="en-US" dirty="0"/>
              <a:t>New exception handler preempts current exception handler.</a:t>
            </a:r>
          </a:p>
          <a:p>
            <a:pPr marL="780415" lvl="2" indent="0">
              <a:spcBef>
                <a:spcPts val="600"/>
              </a:spcBef>
              <a:buNone/>
            </a:pPr>
            <a:endParaRPr lang="en-US" dirty="0"/>
          </a:p>
          <a:p>
            <a:pPr lvl="1">
              <a:spcBef>
                <a:spcPts val="600"/>
              </a:spcBef>
            </a:pPr>
            <a:r>
              <a:rPr lang="en-US" dirty="0"/>
              <a:t>New priority lower than or equal to current priority? </a:t>
            </a:r>
          </a:p>
          <a:p>
            <a:pPr lvl="2">
              <a:spcBef>
                <a:spcPts val="600"/>
              </a:spcBef>
              <a:spcAft>
                <a:spcPts val="600"/>
              </a:spcAft>
            </a:pPr>
            <a:r>
              <a:rPr lang="en-US" dirty="0"/>
              <a:t>New exception held in pending state .</a:t>
            </a:r>
          </a:p>
          <a:p>
            <a:pPr lvl="2">
              <a:spcBef>
                <a:spcPts val="600"/>
              </a:spcBef>
              <a:spcAft>
                <a:spcPts val="600"/>
              </a:spcAft>
            </a:pPr>
            <a:r>
              <a:rPr lang="en-US" dirty="0"/>
              <a:t>Current handler continues and completes execution.</a:t>
            </a:r>
          </a:p>
          <a:p>
            <a:pPr lvl="2">
              <a:spcBef>
                <a:spcPts val="600"/>
              </a:spcBef>
              <a:spcAft>
                <a:spcPts val="600"/>
              </a:spcAft>
            </a:pPr>
            <a:r>
              <a:rPr lang="en-US" dirty="0"/>
              <a:t>Previous priority level restored.</a:t>
            </a:r>
          </a:p>
          <a:p>
            <a:pPr lvl="2">
              <a:spcBef>
                <a:spcPts val="600"/>
              </a:spcBef>
              <a:spcAft>
                <a:spcPts val="600"/>
              </a:spcAft>
            </a:pPr>
            <a:r>
              <a:rPr lang="en-US" dirty="0"/>
              <a:t>New exception handled if priority level allows.</a:t>
            </a:r>
          </a:p>
          <a:p>
            <a:endParaRPr lang="en-US" dirty="0"/>
          </a:p>
        </p:txBody>
      </p:sp>
    </p:spTree>
    <p:extLst>
      <p:ext uri="{BB962C8B-B14F-4D97-AF65-F5344CB8AC3E}">
        <p14:creationId xmlns:p14="http://schemas.microsoft.com/office/powerpoint/2010/main" val="3633541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87B9-AC48-494B-8680-6D9AA5526B68}"/>
              </a:ext>
            </a:extLst>
          </p:cNvPr>
          <p:cNvSpPr>
            <a:spLocks noGrp="1"/>
          </p:cNvSpPr>
          <p:nvPr>
            <p:ph type="title"/>
          </p:nvPr>
        </p:nvSpPr>
        <p:spPr/>
        <p:txBody>
          <a:bodyPr/>
          <a:lstStyle/>
          <a:p>
            <a:r>
              <a:rPr lang="en-GB" dirty="0"/>
              <a:t>Timing Analysis: Big Picture Timing Behaviour</a:t>
            </a:r>
            <a:endParaRPr lang="en-US" dirty="0"/>
          </a:p>
        </p:txBody>
      </p:sp>
      <p:sp>
        <p:nvSpPr>
          <p:cNvPr id="3" name="Content Placeholder 2">
            <a:extLst>
              <a:ext uri="{FF2B5EF4-FFF2-40B4-BE49-F238E27FC236}">
                <a16:creationId xmlns:a16="http://schemas.microsoft.com/office/drawing/2014/main" id="{90BAE316-6EFA-49D5-BCA3-F24C01BD174E}"/>
              </a:ext>
            </a:extLst>
          </p:cNvPr>
          <p:cNvSpPr>
            <a:spLocks noGrp="1"/>
          </p:cNvSpPr>
          <p:nvPr>
            <p:ph idx="1"/>
          </p:nvPr>
        </p:nvSpPr>
        <p:spPr>
          <a:xfrm>
            <a:off x="479425" y="4034271"/>
            <a:ext cx="11233150" cy="2364306"/>
          </a:xfrm>
        </p:spPr>
        <p:txBody>
          <a:bodyPr/>
          <a:lstStyle/>
          <a:p>
            <a:r>
              <a:rPr lang="en-US" dirty="0"/>
              <a:t>Switch was pressed for about 0.21s.</a:t>
            </a:r>
          </a:p>
          <a:p>
            <a:r>
              <a:rPr lang="en-US" dirty="0"/>
              <a:t>ISR runs in response to switch signal’s falling edge.</a:t>
            </a:r>
          </a:p>
          <a:p>
            <a:r>
              <a:rPr lang="en-US" dirty="0"/>
              <a:t>Main seems to be running continuously (signal toggles between 1 and 0).</a:t>
            </a:r>
          </a:p>
          <a:p>
            <a:endParaRPr lang="en-US" dirty="0"/>
          </a:p>
        </p:txBody>
      </p:sp>
      <p:pic>
        <p:nvPicPr>
          <p:cNvPr id="7" name="Picture 2">
            <a:extLst>
              <a:ext uri="{FF2B5EF4-FFF2-40B4-BE49-F238E27FC236}">
                <a16:creationId xmlns:a16="http://schemas.microsoft.com/office/drawing/2014/main" id="{9CA3B397-8F7C-4A43-A6D5-C960832C6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644" y="1334742"/>
            <a:ext cx="6976712" cy="225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62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D9B8-B22C-410D-8C6A-6E3252664890}"/>
              </a:ext>
            </a:extLst>
          </p:cNvPr>
          <p:cNvSpPr>
            <a:spLocks noGrp="1"/>
          </p:cNvSpPr>
          <p:nvPr>
            <p:ph type="title"/>
          </p:nvPr>
        </p:nvSpPr>
        <p:spPr/>
        <p:txBody>
          <a:bodyPr/>
          <a:lstStyle/>
          <a:p>
            <a:r>
              <a:rPr lang="en-GB" dirty="0"/>
              <a:t>Interrupt Response Latency</a:t>
            </a:r>
            <a:endParaRPr lang="en-US" dirty="0"/>
          </a:p>
        </p:txBody>
      </p:sp>
      <p:sp>
        <p:nvSpPr>
          <p:cNvPr id="3" name="Content Placeholder 2">
            <a:extLst>
              <a:ext uri="{FF2B5EF4-FFF2-40B4-BE49-F238E27FC236}">
                <a16:creationId xmlns:a16="http://schemas.microsoft.com/office/drawing/2014/main" id="{8C80257A-6502-4CED-9A75-10F22C3D46E2}"/>
              </a:ext>
            </a:extLst>
          </p:cNvPr>
          <p:cNvSpPr>
            <a:spLocks noGrp="1"/>
          </p:cNvSpPr>
          <p:nvPr>
            <p:ph idx="1"/>
          </p:nvPr>
        </p:nvSpPr>
        <p:spPr/>
        <p:txBody>
          <a:bodyPr/>
          <a:lstStyle/>
          <a:p>
            <a:r>
              <a:rPr lang="en-GB" sz="2000" dirty="0"/>
              <a:t>Latency = time delay</a:t>
            </a:r>
          </a:p>
          <a:p>
            <a:endParaRPr lang="en-GB" sz="2000" dirty="0"/>
          </a:p>
          <a:p>
            <a:r>
              <a:rPr lang="en-GB" sz="2000" dirty="0"/>
              <a:t>Why do we care?</a:t>
            </a:r>
          </a:p>
          <a:p>
            <a:pPr lvl="1">
              <a:spcBef>
                <a:spcPts val="600"/>
              </a:spcBef>
            </a:pPr>
            <a:r>
              <a:rPr lang="en-GB" sz="1800" dirty="0"/>
              <a:t>This is overhead, which wastes time and increases as the interrupt rate rises</a:t>
            </a:r>
          </a:p>
          <a:p>
            <a:pPr lvl="1">
              <a:spcBef>
                <a:spcPts val="600"/>
              </a:spcBef>
            </a:pPr>
            <a:r>
              <a:rPr lang="en-US" sz="1800" dirty="0"/>
              <a:t>This delays our response to external events, which may or may not be acceptable for the application, such as sampling an analog waveform</a:t>
            </a:r>
          </a:p>
          <a:p>
            <a:pPr lvl="1">
              <a:spcBef>
                <a:spcPts val="600"/>
              </a:spcBef>
            </a:pPr>
            <a:endParaRPr lang="en-US" dirty="0"/>
          </a:p>
          <a:p>
            <a:r>
              <a:rPr lang="en-US" dirty="0"/>
              <a:t>How long does it take?</a:t>
            </a:r>
          </a:p>
          <a:p>
            <a:pPr lvl="1">
              <a:spcBef>
                <a:spcPts val="600"/>
              </a:spcBef>
            </a:pPr>
            <a:r>
              <a:rPr lang="en-US" sz="1800" dirty="0"/>
              <a:t>Finish executing the current instruction or abandon it</a:t>
            </a:r>
          </a:p>
          <a:p>
            <a:pPr lvl="1">
              <a:spcBef>
                <a:spcPts val="600"/>
              </a:spcBef>
            </a:pPr>
            <a:r>
              <a:rPr lang="en-US" sz="1800" dirty="0"/>
              <a:t>Push various registers on to the stack, fetch vector</a:t>
            </a:r>
          </a:p>
          <a:p>
            <a:pPr lvl="2">
              <a:spcBef>
                <a:spcPts val="600"/>
              </a:spcBef>
            </a:pPr>
            <a:r>
              <a:rPr lang="en-US" sz="1600" dirty="0" err="1"/>
              <a:t>C</a:t>
            </a:r>
            <a:r>
              <a:rPr lang="en-US" sz="1600" baseline="-25000" dirty="0" err="1"/>
              <a:t>IntResponseOvhd</a:t>
            </a:r>
            <a:r>
              <a:rPr lang="en-US" sz="1600" dirty="0"/>
              <a:t>: Overhead for responding to each interrupt</a:t>
            </a:r>
          </a:p>
          <a:p>
            <a:pPr lvl="1">
              <a:spcBef>
                <a:spcPts val="600"/>
              </a:spcBef>
            </a:pPr>
            <a:r>
              <a:rPr lang="en-US" sz="1800" dirty="0"/>
              <a:t>If we have external memory with wait states, this takes longer</a:t>
            </a:r>
          </a:p>
          <a:p>
            <a:pPr lvl="1"/>
            <a:endParaRPr lang="en-US" sz="2400" dirty="0"/>
          </a:p>
          <a:p>
            <a:pPr lvl="1"/>
            <a:endParaRPr lang="en-US" dirty="0"/>
          </a:p>
        </p:txBody>
      </p:sp>
    </p:spTree>
    <p:extLst>
      <p:ext uri="{BB962C8B-B14F-4D97-AF65-F5344CB8AC3E}">
        <p14:creationId xmlns:p14="http://schemas.microsoft.com/office/powerpoint/2010/main" val="3527730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4941-7E2C-4296-A383-6592F7428316}"/>
              </a:ext>
            </a:extLst>
          </p:cNvPr>
          <p:cNvSpPr>
            <a:spLocks noGrp="1"/>
          </p:cNvSpPr>
          <p:nvPr>
            <p:ph type="title"/>
          </p:nvPr>
        </p:nvSpPr>
        <p:spPr/>
        <p:txBody>
          <a:bodyPr/>
          <a:lstStyle/>
          <a:p>
            <a:r>
              <a:rPr lang="en-GB" dirty="0"/>
              <a:t>Maximum Interrupt Rate</a:t>
            </a:r>
            <a:endParaRPr lang="en-US" dirty="0"/>
          </a:p>
        </p:txBody>
      </p:sp>
      <p:sp>
        <p:nvSpPr>
          <p:cNvPr id="3" name="Content Placeholder 2">
            <a:extLst>
              <a:ext uri="{FF2B5EF4-FFF2-40B4-BE49-F238E27FC236}">
                <a16:creationId xmlns:a16="http://schemas.microsoft.com/office/drawing/2014/main" id="{77D2002B-573F-4007-9A7C-922D7C7A9C6D}"/>
              </a:ext>
            </a:extLst>
          </p:cNvPr>
          <p:cNvSpPr>
            <a:spLocks noGrp="1"/>
          </p:cNvSpPr>
          <p:nvPr>
            <p:ph idx="1"/>
          </p:nvPr>
        </p:nvSpPr>
        <p:spPr/>
        <p:txBody>
          <a:bodyPr/>
          <a:lstStyle/>
          <a:p>
            <a:r>
              <a:rPr lang="en-US" sz="2000" dirty="0"/>
              <a:t>We can only handle so many interrupts per second.</a:t>
            </a:r>
          </a:p>
          <a:p>
            <a:pPr lvl="1">
              <a:spcBef>
                <a:spcPts val="600"/>
              </a:spcBef>
            </a:pPr>
            <a:r>
              <a:rPr lang="en-US" dirty="0" err="1"/>
              <a:t>F</a:t>
            </a:r>
            <a:r>
              <a:rPr lang="en-US" baseline="-25000" dirty="0" err="1"/>
              <a:t>Max_Int</a:t>
            </a:r>
            <a:r>
              <a:rPr lang="en-US" dirty="0"/>
              <a:t>: Maximum interrupt frequency</a:t>
            </a:r>
          </a:p>
          <a:p>
            <a:pPr lvl="1">
              <a:spcBef>
                <a:spcPts val="600"/>
              </a:spcBef>
            </a:pPr>
            <a:r>
              <a:rPr lang="en-US" dirty="0"/>
              <a:t>F</a:t>
            </a:r>
            <a:r>
              <a:rPr lang="en-US" baseline="-25000" dirty="0"/>
              <a:t>CPU</a:t>
            </a:r>
            <a:r>
              <a:rPr lang="en-US" dirty="0"/>
              <a:t>: CPU clock frequency</a:t>
            </a:r>
          </a:p>
          <a:p>
            <a:pPr lvl="1">
              <a:spcBef>
                <a:spcPts val="600"/>
              </a:spcBef>
            </a:pPr>
            <a:r>
              <a:rPr lang="en-US" dirty="0"/>
              <a:t>C</a:t>
            </a:r>
            <a:r>
              <a:rPr lang="en-US" baseline="-25000" dirty="0"/>
              <a:t>ISR</a:t>
            </a:r>
            <a:r>
              <a:rPr lang="en-US" dirty="0"/>
              <a:t>: Number of cycles ISR takes to execute</a:t>
            </a:r>
          </a:p>
          <a:p>
            <a:pPr lvl="1">
              <a:spcBef>
                <a:spcPts val="600"/>
              </a:spcBef>
            </a:pPr>
            <a:r>
              <a:rPr lang="en-US" dirty="0" err="1"/>
              <a:t>C</a:t>
            </a:r>
            <a:r>
              <a:rPr lang="en-US" baseline="-25000" dirty="0" err="1"/>
              <a:t>Overhead</a:t>
            </a:r>
            <a:r>
              <a:rPr lang="en-US" dirty="0"/>
              <a:t>: Number of cycles of overhead for saving state, vectoring, restoring state, etc.</a:t>
            </a:r>
          </a:p>
          <a:p>
            <a:pPr lvl="1">
              <a:spcBef>
                <a:spcPts val="600"/>
              </a:spcBef>
            </a:pPr>
            <a:r>
              <a:rPr lang="en-US" dirty="0" err="1"/>
              <a:t>F</a:t>
            </a:r>
            <a:r>
              <a:rPr lang="en-US" baseline="-25000" dirty="0" err="1"/>
              <a:t>Max_Int</a:t>
            </a:r>
            <a:r>
              <a:rPr lang="en-US" dirty="0"/>
              <a:t> = F</a:t>
            </a:r>
            <a:r>
              <a:rPr lang="en-US" baseline="-25000" dirty="0"/>
              <a:t>CPU</a:t>
            </a:r>
            <a:r>
              <a:rPr lang="en-US" dirty="0"/>
              <a:t>/(C</a:t>
            </a:r>
            <a:r>
              <a:rPr lang="en-US" baseline="-25000" dirty="0"/>
              <a:t>ISR</a:t>
            </a:r>
            <a:r>
              <a:rPr lang="en-US" dirty="0"/>
              <a:t>+ </a:t>
            </a:r>
            <a:r>
              <a:rPr lang="en-US" dirty="0" err="1"/>
              <a:t>C</a:t>
            </a:r>
            <a:r>
              <a:rPr lang="en-US" baseline="-25000" dirty="0" err="1"/>
              <a:t>Overhead</a:t>
            </a:r>
            <a:r>
              <a:rPr lang="en-US" dirty="0"/>
              <a:t>)</a:t>
            </a:r>
          </a:p>
          <a:p>
            <a:pPr lvl="1">
              <a:spcBef>
                <a:spcPts val="600"/>
              </a:spcBef>
            </a:pPr>
            <a:r>
              <a:rPr lang="en-US" dirty="0"/>
              <a:t>Note that model applies only when there is one interrupt in the system.</a:t>
            </a:r>
          </a:p>
          <a:p>
            <a:pPr lvl="1">
              <a:spcBef>
                <a:spcPts val="600"/>
              </a:spcBef>
            </a:pPr>
            <a:endParaRPr lang="en-US" dirty="0"/>
          </a:p>
          <a:p>
            <a:r>
              <a:rPr lang="en-US" sz="2000" dirty="0"/>
              <a:t>When processor is responding to interrupts, it isn’t executing our other code.</a:t>
            </a:r>
          </a:p>
          <a:p>
            <a:pPr lvl="1">
              <a:spcBef>
                <a:spcPts val="600"/>
              </a:spcBef>
            </a:pPr>
            <a:r>
              <a:rPr lang="en-US" dirty="0" err="1"/>
              <a:t>U</a:t>
            </a:r>
            <a:r>
              <a:rPr lang="en-US" baseline="-25000" dirty="0" err="1"/>
              <a:t>Int</a:t>
            </a:r>
            <a:r>
              <a:rPr lang="en-US" dirty="0"/>
              <a:t>: Utilization (fraction of processor time) consumed by interrupt processing</a:t>
            </a:r>
          </a:p>
          <a:p>
            <a:pPr lvl="1">
              <a:spcBef>
                <a:spcPts val="600"/>
              </a:spcBef>
            </a:pPr>
            <a:r>
              <a:rPr lang="en-US" dirty="0" err="1"/>
              <a:t>U</a:t>
            </a:r>
            <a:r>
              <a:rPr lang="en-US" baseline="-25000" dirty="0" err="1"/>
              <a:t>Int</a:t>
            </a:r>
            <a:r>
              <a:rPr lang="en-US" dirty="0"/>
              <a:t> = 100%*</a:t>
            </a:r>
            <a:r>
              <a:rPr lang="en-US" dirty="0" err="1"/>
              <a:t>F</a:t>
            </a:r>
            <a:r>
              <a:rPr lang="en-US" baseline="-25000" dirty="0" err="1"/>
              <a:t>Int</a:t>
            </a:r>
            <a:r>
              <a:rPr lang="en-US" dirty="0"/>
              <a:t>* (</a:t>
            </a:r>
            <a:r>
              <a:rPr lang="en-US" dirty="0" err="1"/>
              <a:t>C</a:t>
            </a:r>
            <a:r>
              <a:rPr lang="en-US" baseline="-25000" dirty="0" err="1"/>
              <a:t>ISR</a:t>
            </a:r>
            <a:r>
              <a:rPr lang="en-US" dirty="0" err="1"/>
              <a:t>+C</a:t>
            </a:r>
            <a:r>
              <a:rPr lang="en-US" baseline="-25000" dirty="0" err="1"/>
              <a:t>Overhead</a:t>
            </a:r>
            <a:r>
              <a:rPr lang="en-US" dirty="0"/>
              <a:t>)/ F</a:t>
            </a:r>
            <a:r>
              <a:rPr lang="en-US" baseline="-25000" dirty="0"/>
              <a:t>CPU</a:t>
            </a:r>
          </a:p>
          <a:p>
            <a:pPr lvl="1">
              <a:spcBef>
                <a:spcPts val="600"/>
              </a:spcBef>
            </a:pPr>
            <a:r>
              <a:rPr lang="en-US" dirty="0"/>
              <a:t>CPU looks like it’s running the other code with CPU clock speed of (1-U</a:t>
            </a:r>
            <a:r>
              <a:rPr lang="en-US" baseline="-25000" dirty="0"/>
              <a:t>Int</a:t>
            </a:r>
            <a:r>
              <a:rPr lang="en-US" dirty="0"/>
              <a:t>)*F</a:t>
            </a:r>
            <a:r>
              <a:rPr lang="en-US" baseline="-25000" dirty="0"/>
              <a:t>CPU.</a:t>
            </a:r>
          </a:p>
          <a:p>
            <a:endParaRPr lang="en-US" dirty="0"/>
          </a:p>
        </p:txBody>
      </p:sp>
    </p:spTree>
    <p:extLst>
      <p:ext uri="{BB962C8B-B14F-4D97-AF65-F5344CB8AC3E}">
        <p14:creationId xmlns:p14="http://schemas.microsoft.com/office/powerpoint/2010/main" val="3655840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8A7E-2C28-4AD0-A238-A76995E25046}"/>
              </a:ext>
            </a:extLst>
          </p:cNvPr>
          <p:cNvSpPr>
            <a:spLocks noGrp="1"/>
          </p:cNvSpPr>
          <p:nvPr>
            <p:ph type="title"/>
          </p:nvPr>
        </p:nvSpPr>
        <p:spPr/>
        <p:txBody>
          <a:bodyPr/>
          <a:lstStyle/>
          <a:p>
            <a:r>
              <a:rPr lang="en-GB" dirty="0"/>
              <a:t>Program Design with Interrupts</a:t>
            </a:r>
            <a:endParaRPr lang="en-US" dirty="0"/>
          </a:p>
        </p:txBody>
      </p:sp>
      <p:sp>
        <p:nvSpPr>
          <p:cNvPr id="3" name="Content Placeholder 2">
            <a:extLst>
              <a:ext uri="{FF2B5EF4-FFF2-40B4-BE49-F238E27FC236}">
                <a16:creationId xmlns:a16="http://schemas.microsoft.com/office/drawing/2014/main" id="{328862FA-2DD0-4504-B47E-255AB5F64D93}"/>
              </a:ext>
            </a:extLst>
          </p:cNvPr>
          <p:cNvSpPr>
            <a:spLocks noGrp="1"/>
          </p:cNvSpPr>
          <p:nvPr>
            <p:ph idx="1"/>
          </p:nvPr>
        </p:nvSpPr>
        <p:spPr/>
        <p:txBody>
          <a:bodyPr/>
          <a:lstStyle/>
          <a:p>
            <a:r>
              <a:rPr lang="en-US" sz="2000" dirty="0"/>
              <a:t>How much work to do in ISR?</a:t>
            </a:r>
          </a:p>
          <a:p>
            <a:pPr lvl="1">
              <a:spcBef>
                <a:spcPts val="600"/>
              </a:spcBef>
            </a:pPr>
            <a:r>
              <a:rPr lang="en-US" dirty="0"/>
              <a:t>Trade-off: faster response for ISR code will delay completion of other code</a:t>
            </a:r>
          </a:p>
          <a:p>
            <a:pPr lvl="1">
              <a:spcBef>
                <a:spcPts val="600"/>
              </a:spcBef>
            </a:pPr>
            <a:r>
              <a:rPr lang="en-US" dirty="0"/>
              <a:t>In system with multiple ISRs with short deadlines, perform critical work in ISR and buffer partial results for later processing</a:t>
            </a:r>
          </a:p>
          <a:p>
            <a:pPr marL="506095" lvl="1" indent="0">
              <a:spcBef>
                <a:spcPts val="600"/>
              </a:spcBef>
              <a:buNone/>
            </a:pPr>
            <a:endParaRPr lang="en-US" dirty="0"/>
          </a:p>
          <a:p>
            <a:r>
              <a:rPr lang="en-US" sz="2000" dirty="0"/>
              <a:t>Should ISRs re-enable interrupts?</a:t>
            </a:r>
          </a:p>
          <a:p>
            <a:pPr marL="506095" lvl="1" indent="0">
              <a:spcBef>
                <a:spcPts val="600"/>
              </a:spcBef>
              <a:buNone/>
            </a:pPr>
            <a:endParaRPr lang="en-US" sz="1600" dirty="0"/>
          </a:p>
          <a:p>
            <a:r>
              <a:rPr lang="en-US" sz="2000" dirty="0"/>
              <a:t>How to communicate between ISR and other threads?</a:t>
            </a:r>
          </a:p>
          <a:p>
            <a:pPr lvl="1">
              <a:spcBef>
                <a:spcPts val="600"/>
              </a:spcBef>
            </a:pPr>
            <a:r>
              <a:rPr lang="en-US" dirty="0"/>
              <a:t>Data buffering</a:t>
            </a:r>
          </a:p>
          <a:p>
            <a:pPr lvl="1">
              <a:spcBef>
                <a:spcPts val="600"/>
              </a:spcBef>
            </a:pPr>
            <a:r>
              <a:rPr lang="en-US" dirty="0"/>
              <a:t>Data integrity and race conditions</a:t>
            </a:r>
          </a:p>
          <a:p>
            <a:pPr lvl="2">
              <a:spcBef>
                <a:spcPts val="600"/>
              </a:spcBef>
              <a:spcAft>
                <a:spcPts val="600"/>
              </a:spcAft>
            </a:pPr>
            <a:r>
              <a:rPr lang="en-US" dirty="0"/>
              <a:t>Volatile data: can be updated outside of the program’s immediate control</a:t>
            </a:r>
          </a:p>
          <a:p>
            <a:pPr lvl="2">
              <a:spcBef>
                <a:spcPts val="600"/>
              </a:spcBef>
              <a:spcAft>
                <a:spcPts val="600"/>
              </a:spcAft>
            </a:pPr>
            <a:r>
              <a:rPr lang="en-US" dirty="0"/>
              <a:t>Non-atomic shared data: can be interrupted partway through read or write, is vulnerable to race conditions</a:t>
            </a:r>
          </a:p>
          <a:p>
            <a:endParaRPr lang="en-US" dirty="0"/>
          </a:p>
        </p:txBody>
      </p:sp>
    </p:spTree>
    <p:extLst>
      <p:ext uri="{BB962C8B-B14F-4D97-AF65-F5344CB8AC3E}">
        <p14:creationId xmlns:p14="http://schemas.microsoft.com/office/powerpoint/2010/main" val="413632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B6AA-17B7-4A01-820E-65BAE5B89836}"/>
              </a:ext>
            </a:extLst>
          </p:cNvPr>
          <p:cNvSpPr>
            <a:spLocks noGrp="1"/>
          </p:cNvSpPr>
          <p:nvPr>
            <p:ph type="title"/>
          </p:nvPr>
        </p:nvSpPr>
        <p:spPr/>
        <p:txBody>
          <a:bodyPr/>
          <a:lstStyle/>
          <a:p>
            <a:r>
              <a:rPr lang="en-GB" dirty="0"/>
              <a:t>Detecting Switch Presses</a:t>
            </a:r>
            <a:endParaRPr lang="en-US" dirty="0"/>
          </a:p>
        </p:txBody>
      </p:sp>
      <p:sp>
        <p:nvSpPr>
          <p:cNvPr id="3" name="Content Placeholder 2">
            <a:extLst>
              <a:ext uri="{FF2B5EF4-FFF2-40B4-BE49-F238E27FC236}">
                <a16:creationId xmlns:a16="http://schemas.microsoft.com/office/drawing/2014/main" id="{DAD34E86-0C6E-4409-B154-2E12B4EF8284}"/>
              </a:ext>
            </a:extLst>
          </p:cNvPr>
          <p:cNvSpPr>
            <a:spLocks noGrp="1"/>
          </p:cNvSpPr>
          <p:nvPr>
            <p:ph idx="1"/>
          </p:nvPr>
        </p:nvSpPr>
        <p:spPr/>
        <p:txBody>
          <a:bodyPr/>
          <a:lstStyle/>
          <a:p>
            <a:r>
              <a:rPr lang="en-GB" dirty="0"/>
              <a:t>One option is polling, i</a:t>
            </a:r>
            <a:r>
              <a:rPr lang="en-GB"/>
              <a:t>.e., using </a:t>
            </a:r>
            <a:r>
              <a:rPr lang="en-GB" dirty="0"/>
              <a:t>software to check it regularly. However, polling is:</a:t>
            </a:r>
          </a:p>
          <a:p>
            <a:pPr lvl="1">
              <a:spcBef>
                <a:spcPts val="600"/>
              </a:spcBef>
            </a:pPr>
            <a:r>
              <a:rPr lang="en-US" dirty="0"/>
              <a:t>Slow: user needs to check to see if the switch is pressed</a:t>
            </a:r>
          </a:p>
          <a:p>
            <a:pPr lvl="1">
              <a:spcBef>
                <a:spcPts val="600"/>
              </a:spcBef>
            </a:pPr>
            <a:r>
              <a:rPr lang="en-US" dirty="0"/>
              <a:t>Wasteful of CPU time: the faster the response needed, the more often the user needs to check</a:t>
            </a:r>
          </a:p>
          <a:p>
            <a:pPr lvl="1">
              <a:spcBef>
                <a:spcPts val="600"/>
              </a:spcBef>
            </a:pPr>
            <a:r>
              <a:rPr lang="en-US" dirty="0"/>
              <a:t>Not scalable: it’s difficult to build a multi-activity system that can respond quickly. The system’s response time depends on all other processing it has to do</a:t>
            </a:r>
          </a:p>
          <a:p>
            <a:pPr lvl="1">
              <a:spcBef>
                <a:spcPts val="600"/>
              </a:spcBef>
            </a:pPr>
            <a:endParaRPr lang="en-US" dirty="0"/>
          </a:p>
          <a:p>
            <a:r>
              <a:rPr lang="en-US" dirty="0"/>
              <a:t>A better option is an interrupt, i.e., using special hardware in the MCU to detect and run ISR in response. An interrupt is:</a:t>
            </a:r>
          </a:p>
          <a:p>
            <a:pPr lvl="1">
              <a:spcBef>
                <a:spcPts val="600"/>
              </a:spcBef>
            </a:pPr>
            <a:r>
              <a:rPr lang="en-US" dirty="0"/>
              <a:t>Efficient: the code runs only when necessary</a:t>
            </a:r>
          </a:p>
          <a:p>
            <a:pPr lvl="1">
              <a:spcBef>
                <a:spcPts val="600"/>
              </a:spcBef>
            </a:pPr>
            <a:r>
              <a:rPr lang="en-US" dirty="0"/>
              <a:t>Fast: it’s a hardware mechanism</a:t>
            </a:r>
          </a:p>
          <a:p>
            <a:pPr lvl="1">
              <a:spcBef>
                <a:spcPts val="600"/>
              </a:spcBef>
            </a:pPr>
            <a:r>
              <a:rPr lang="en-US" dirty="0"/>
              <a:t>Scalable:</a:t>
            </a:r>
          </a:p>
          <a:p>
            <a:pPr lvl="2">
              <a:spcBef>
                <a:spcPts val="600"/>
              </a:spcBef>
            </a:pPr>
            <a:r>
              <a:rPr lang="en-US" dirty="0"/>
              <a:t>ISR response time doesn’t depend on most other processing</a:t>
            </a:r>
          </a:p>
          <a:p>
            <a:pPr lvl="2">
              <a:spcBef>
                <a:spcPts val="600"/>
              </a:spcBef>
            </a:pPr>
            <a:r>
              <a:rPr lang="en-US" dirty="0"/>
              <a:t>Code modules can be developed independently</a:t>
            </a:r>
          </a:p>
        </p:txBody>
      </p:sp>
    </p:spTree>
    <p:extLst>
      <p:ext uri="{BB962C8B-B14F-4D97-AF65-F5344CB8AC3E}">
        <p14:creationId xmlns:p14="http://schemas.microsoft.com/office/powerpoint/2010/main" val="235339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83E-30AF-4F3C-BB7B-A7D6E31258BA}"/>
              </a:ext>
            </a:extLst>
          </p:cNvPr>
          <p:cNvSpPr>
            <a:spLocks noGrp="1"/>
          </p:cNvSpPr>
          <p:nvPr>
            <p:ph type="title"/>
          </p:nvPr>
        </p:nvSpPr>
        <p:spPr/>
        <p:txBody>
          <a:bodyPr/>
          <a:lstStyle/>
          <a:p>
            <a:r>
              <a:rPr lang="en-GB" dirty="0"/>
              <a:t>Volatile Data</a:t>
            </a:r>
            <a:endParaRPr lang="en-US" dirty="0"/>
          </a:p>
        </p:txBody>
      </p:sp>
      <p:sp>
        <p:nvSpPr>
          <p:cNvPr id="3" name="Content Placeholder 2">
            <a:extLst>
              <a:ext uri="{FF2B5EF4-FFF2-40B4-BE49-F238E27FC236}">
                <a16:creationId xmlns:a16="http://schemas.microsoft.com/office/drawing/2014/main" id="{28D11A23-FBCD-4A70-BA3C-A66D532A00CA}"/>
              </a:ext>
            </a:extLst>
          </p:cNvPr>
          <p:cNvSpPr>
            <a:spLocks noGrp="1"/>
          </p:cNvSpPr>
          <p:nvPr>
            <p:ph idx="1"/>
          </p:nvPr>
        </p:nvSpPr>
        <p:spPr/>
        <p:txBody>
          <a:bodyPr/>
          <a:lstStyle/>
          <a:p>
            <a:r>
              <a:rPr lang="en-US" sz="1600" dirty="0"/>
              <a:t>Compilers assume that variables in memory don’t change spontaneously, and optimize based on that belief.</a:t>
            </a:r>
          </a:p>
          <a:p>
            <a:pPr lvl="1">
              <a:spcBef>
                <a:spcPts val="600"/>
              </a:spcBef>
            </a:pPr>
            <a:r>
              <a:rPr lang="en-US" sz="1600" i="1" dirty="0"/>
              <a:t>Don’t reload a variable from memory if current function hasn’t changed it.</a:t>
            </a:r>
          </a:p>
          <a:p>
            <a:pPr lvl="1">
              <a:spcBef>
                <a:spcPts val="600"/>
              </a:spcBef>
            </a:pPr>
            <a:r>
              <a:rPr lang="en-US" sz="1600" dirty="0"/>
              <a:t>Read variable from memory into register (faster access)</a:t>
            </a:r>
          </a:p>
          <a:p>
            <a:pPr lvl="1">
              <a:spcBef>
                <a:spcPts val="600"/>
              </a:spcBef>
            </a:pPr>
            <a:r>
              <a:rPr lang="en-US" sz="1600" dirty="0"/>
              <a:t>Write back to memory at the end of the procedure, or before a procedure call, or when compiler runs out of free registers</a:t>
            </a:r>
          </a:p>
          <a:p>
            <a:pPr marL="506095" lvl="1" indent="0">
              <a:spcBef>
                <a:spcPts val="600"/>
              </a:spcBef>
              <a:buNone/>
            </a:pPr>
            <a:endParaRPr lang="en-US" sz="1600" dirty="0"/>
          </a:p>
          <a:p>
            <a:r>
              <a:rPr lang="en-US" sz="1600" dirty="0"/>
              <a:t>This optimization can fail.</a:t>
            </a:r>
          </a:p>
          <a:p>
            <a:pPr lvl="1">
              <a:spcBef>
                <a:spcPts val="600"/>
              </a:spcBef>
            </a:pPr>
            <a:r>
              <a:rPr lang="en-US" sz="1600" dirty="0"/>
              <a:t>Example: reading from input port, polling for key press</a:t>
            </a:r>
          </a:p>
          <a:p>
            <a:pPr lvl="2">
              <a:spcBef>
                <a:spcPts val="600"/>
              </a:spcBef>
              <a:spcAft>
                <a:spcPts val="600"/>
              </a:spcAft>
            </a:pPr>
            <a:r>
              <a:rPr lang="en-US" sz="1400" dirty="0"/>
              <a:t>While (SW_0) ; will read from SW_0 once </a:t>
            </a:r>
            <a:r>
              <a:rPr lang="en-US" sz="1400"/>
              <a:t>and reuse </a:t>
            </a:r>
            <a:r>
              <a:rPr lang="en-US" sz="1400" dirty="0"/>
              <a:t>that value</a:t>
            </a:r>
          </a:p>
          <a:p>
            <a:pPr lvl="2">
              <a:spcBef>
                <a:spcPts val="600"/>
              </a:spcBef>
              <a:spcAft>
                <a:spcPts val="600"/>
              </a:spcAft>
            </a:pPr>
            <a:r>
              <a:rPr lang="en-US" sz="1400" dirty="0"/>
              <a:t>Will generate an infinite loop triggered by SW_0 being true</a:t>
            </a:r>
          </a:p>
          <a:p>
            <a:pPr marL="780415" lvl="2" indent="0">
              <a:spcBef>
                <a:spcPts val="600"/>
              </a:spcBef>
              <a:spcAft>
                <a:spcPts val="600"/>
              </a:spcAft>
              <a:buNone/>
            </a:pPr>
            <a:endParaRPr lang="en-US" sz="1400" dirty="0"/>
          </a:p>
          <a:p>
            <a:r>
              <a:rPr lang="en-US" sz="1600" dirty="0"/>
              <a:t>Variables for which it fails</a:t>
            </a:r>
          </a:p>
          <a:p>
            <a:pPr lvl="1">
              <a:spcBef>
                <a:spcPts val="600"/>
              </a:spcBef>
            </a:pPr>
            <a:r>
              <a:rPr lang="en-US" sz="1600" dirty="0"/>
              <a:t>Memory-mapped peripheral register: register changes on its own</a:t>
            </a:r>
          </a:p>
          <a:p>
            <a:pPr lvl="1">
              <a:spcBef>
                <a:spcPts val="600"/>
              </a:spcBef>
            </a:pPr>
            <a:r>
              <a:rPr lang="en-US" sz="1600" dirty="0"/>
              <a:t>Global variables modified by an ISR: ISR changes the variable</a:t>
            </a:r>
          </a:p>
          <a:p>
            <a:pPr lvl="1">
              <a:spcBef>
                <a:spcPts val="600"/>
              </a:spcBef>
            </a:pPr>
            <a:r>
              <a:rPr lang="en-US" sz="1600" dirty="0"/>
              <a:t>Global variables in a multithreaded application: another thread or ISR changes the variable</a:t>
            </a:r>
          </a:p>
          <a:p>
            <a:endParaRPr lang="en-US" dirty="0"/>
          </a:p>
        </p:txBody>
      </p:sp>
    </p:spTree>
    <p:extLst>
      <p:ext uri="{BB962C8B-B14F-4D97-AF65-F5344CB8AC3E}">
        <p14:creationId xmlns:p14="http://schemas.microsoft.com/office/powerpoint/2010/main" val="41796891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B8E7-ABEB-4808-8532-F6D5E5C8C515}"/>
              </a:ext>
            </a:extLst>
          </p:cNvPr>
          <p:cNvSpPr>
            <a:spLocks noGrp="1"/>
          </p:cNvSpPr>
          <p:nvPr>
            <p:ph type="title"/>
          </p:nvPr>
        </p:nvSpPr>
        <p:spPr/>
        <p:txBody>
          <a:bodyPr/>
          <a:lstStyle/>
          <a:p>
            <a:r>
              <a:rPr lang="en-GB" dirty="0"/>
              <a:t>The Volatile Directive</a:t>
            </a:r>
            <a:endParaRPr lang="en-US" dirty="0"/>
          </a:p>
        </p:txBody>
      </p:sp>
      <p:sp>
        <p:nvSpPr>
          <p:cNvPr id="3" name="Content Placeholder 2">
            <a:extLst>
              <a:ext uri="{FF2B5EF4-FFF2-40B4-BE49-F238E27FC236}">
                <a16:creationId xmlns:a16="http://schemas.microsoft.com/office/drawing/2014/main" id="{B19E66B2-C79D-4B1B-9E54-AD79F2875B86}"/>
              </a:ext>
            </a:extLst>
          </p:cNvPr>
          <p:cNvSpPr>
            <a:spLocks noGrp="1"/>
          </p:cNvSpPr>
          <p:nvPr>
            <p:ph idx="1"/>
          </p:nvPr>
        </p:nvSpPr>
        <p:spPr/>
        <p:txBody>
          <a:bodyPr/>
          <a:lstStyle/>
          <a:p>
            <a:r>
              <a:rPr lang="en-US" sz="2000" dirty="0"/>
              <a:t>We need to tell compiler which variables may change outside of its control.</a:t>
            </a:r>
          </a:p>
          <a:p>
            <a:pPr lvl="1"/>
            <a:r>
              <a:rPr lang="en-US" dirty="0"/>
              <a:t>Use volatile keyword to force compiler to reload these variables from memory for each use</a:t>
            </a:r>
            <a:br>
              <a:rPr lang="en-US" dirty="0"/>
            </a:br>
            <a:br>
              <a:rPr lang="en-US" dirty="0"/>
            </a:br>
            <a:r>
              <a:rPr lang="en-US" dirty="0"/>
              <a:t>				</a:t>
            </a:r>
          </a:p>
          <a:p>
            <a:pPr lvl="1"/>
            <a:endParaRPr lang="en-US" dirty="0"/>
          </a:p>
          <a:p>
            <a:pPr lvl="1"/>
            <a:r>
              <a:rPr lang="en-US" dirty="0"/>
              <a:t>Pointer to a volatile int</a:t>
            </a:r>
            <a:br>
              <a:rPr lang="en-US" dirty="0"/>
            </a:br>
            <a:br>
              <a:rPr lang="en-US" dirty="0"/>
            </a:br>
            <a:r>
              <a:rPr lang="en-US" dirty="0"/>
              <a:t>				</a:t>
            </a:r>
          </a:p>
          <a:p>
            <a:pPr lvl="1"/>
            <a:endParaRPr lang="en-US" dirty="0"/>
          </a:p>
          <a:p>
            <a:pPr lvl="1"/>
            <a:endParaRPr lang="en-US" dirty="0"/>
          </a:p>
          <a:p>
            <a:pPr lvl="1"/>
            <a:r>
              <a:rPr lang="en-US" dirty="0"/>
              <a:t>Now each C source read of a variable (e.g. status register) will result in an assembly language LDR instruction.</a:t>
            </a:r>
          </a:p>
          <a:p>
            <a:endParaRPr lang="en-US" dirty="0"/>
          </a:p>
        </p:txBody>
      </p:sp>
      <p:sp>
        <p:nvSpPr>
          <p:cNvPr id="4" name="TextBox 3">
            <a:extLst>
              <a:ext uri="{FF2B5EF4-FFF2-40B4-BE49-F238E27FC236}">
                <a16:creationId xmlns:a16="http://schemas.microsoft.com/office/drawing/2014/main" id="{6E375A69-E830-4599-B38A-B1F1CBBDE395}"/>
              </a:ext>
            </a:extLst>
          </p:cNvPr>
          <p:cNvSpPr txBox="1"/>
          <p:nvPr/>
        </p:nvSpPr>
        <p:spPr>
          <a:xfrm>
            <a:off x="3896626" y="3219275"/>
            <a:ext cx="4398746" cy="1032590"/>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400" dirty="0">
                <a:solidFill>
                  <a:schemeClr val="accent5"/>
                </a:solidFill>
                <a:latin typeface="Consolas" panose="020B0609020204030204" pitchFamily="49" charset="0"/>
                <a:cs typeface="Consolas" panose="020B0609020204030204" pitchFamily="49" charset="0"/>
              </a:rPr>
              <a:t>volatile int * var; // or</a:t>
            </a:r>
            <a:br>
              <a:rPr lang="en-US" sz="2400" dirty="0">
                <a:solidFill>
                  <a:schemeClr val="accent5"/>
                </a:solidFill>
                <a:latin typeface="Consolas" panose="020B0609020204030204" pitchFamily="49" charset="0"/>
                <a:cs typeface="Consolas" panose="020B0609020204030204" pitchFamily="49" charset="0"/>
              </a:rPr>
            </a:br>
            <a:r>
              <a:rPr lang="en-US" sz="2400" dirty="0">
                <a:solidFill>
                  <a:schemeClr val="accent5"/>
                </a:solidFill>
                <a:latin typeface="Consolas" panose="020B0609020204030204" pitchFamily="49" charset="0"/>
                <a:cs typeface="Consolas" panose="020B0609020204030204" pitchFamily="49" charset="0"/>
              </a:rPr>
              <a:t>int volatile * var;</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sp>
        <p:nvSpPr>
          <p:cNvPr id="5" name="TextBox 4">
            <a:extLst>
              <a:ext uri="{FF2B5EF4-FFF2-40B4-BE49-F238E27FC236}">
                <a16:creationId xmlns:a16="http://schemas.microsoft.com/office/drawing/2014/main" id="{6FCBB24E-1682-41C4-BCA2-4F11841687BE}"/>
              </a:ext>
            </a:extLst>
          </p:cNvPr>
          <p:cNvSpPr txBox="1"/>
          <p:nvPr/>
        </p:nvSpPr>
        <p:spPr>
          <a:xfrm>
            <a:off x="3381674" y="2028994"/>
            <a:ext cx="5428649" cy="3323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400" dirty="0">
                <a:solidFill>
                  <a:schemeClr val="accent4"/>
                </a:solidFill>
                <a:latin typeface="Consolas" panose="020B0609020204030204" pitchFamily="49" charset="0"/>
                <a:cs typeface="Consolas" panose="020B0609020204030204" pitchFamily="49" charset="0"/>
              </a:rPr>
              <a:t>volatile unsigned int </a:t>
            </a:r>
            <a:r>
              <a:rPr lang="en-US" sz="2400" dirty="0" err="1">
                <a:solidFill>
                  <a:schemeClr val="accent4"/>
                </a:solidFill>
                <a:latin typeface="Consolas" panose="020B0609020204030204" pitchFamily="49" charset="0"/>
                <a:cs typeface="Consolas" panose="020B0609020204030204" pitchFamily="49" charset="0"/>
              </a:rPr>
              <a:t>num_ints</a:t>
            </a:r>
            <a:r>
              <a:rPr lang="en-US" sz="2400" dirty="0">
                <a:solidFill>
                  <a:schemeClr val="accent4"/>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67702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41E9-04DF-42F5-A87E-4F5CFCEF0195}"/>
              </a:ext>
            </a:extLst>
          </p:cNvPr>
          <p:cNvSpPr>
            <a:spLocks noGrp="1"/>
          </p:cNvSpPr>
          <p:nvPr>
            <p:ph type="title"/>
          </p:nvPr>
        </p:nvSpPr>
        <p:spPr/>
        <p:txBody>
          <a:bodyPr/>
          <a:lstStyle/>
          <a:p>
            <a:r>
              <a:rPr lang="en-GB" dirty="0"/>
              <a:t>Non-Atomic Shared Data</a:t>
            </a:r>
            <a:endParaRPr lang="en-US" dirty="0"/>
          </a:p>
        </p:txBody>
      </p:sp>
      <p:sp>
        <p:nvSpPr>
          <p:cNvPr id="3" name="Content Placeholder 2">
            <a:extLst>
              <a:ext uri="{FF2B5EF4-FFF2-40B4-BE49-F238E27FC236}">
                <a16:creationId xmlns:a16="http://schemas.microsoft.com/office/drawing/2014/main" id="{0076F963-3786-4834-832E-4B07FC956F9A}"/>
              </a:ext>
            </a:extLst>
          </p:cNvPr>
          <p:cNvSpPr>
            <a:spLocks noGrp="1"/>
          </p:cNvSpPr>
          <p:nvPr>
            <p:ph idx="1"/>
          </p:nvPr>
        </p:nvSpPr>
        <p:spPr>
          <a:xfrm>
            <a:off x="479425" y="1171111"/>
            <a:ext cx="5616575" cy="4948335"/>
          </a:xfrm>
        </p:spPr>
        <p:txBody>
          <a:bodyPr/>
          <a:lstStyle/>
          <a:p>
            <a:r>
              <a:rPr lang="en-US" sz="2000" dirty="0"/>
              <a:t>We want to keep track of current time and date.</a:t>
            </a:r>
          </a:p>
          <a:p>
            <a:endParaRPr lang="en-US" sz="2000" dirty="0"/>
          </a:p>
          <a:p>
            <a:r>
              <a:rPr lang="en-US" sz="2000" dirty="0"/>
              <a:t>Use 1 Hz interrupt from timer</a:t>
            </a:r>
          </a:p>
          <a:p>
            <a:endParaRPr lang="en-US" sz="2000" dirty="0"/>
          </a:p>
          <a:p>
            <a:r>
              <a:rPr lang="en-US" sz="2000" dirty="0"/>
              <a:t>System:</a:t>
            </a:r>
          </a:p>
          <a:p>
            <a:pPr lvl="1">
              <a:spcBef>
                <a:spcPts val="600"/>
              </a:spcBef>
            </a:pPr>
            <a:r>
              <a:rPr lang="en-US" dirty="0" err="1"/>
              <a:t>current_time</a:t>
            </a:r>
            <a:r>
              <a:rPr lang="en-US" dirty="0"/>
              <a:t> structure tracks time and days since some reference event</a:t>
            </a:r>
          </a:p>
          <a:p>
            <a:pPr lvl="1">
              <a:spcBef>
                <a:spcPts val="600"/>
              </a:spcBef>
            </a:pPr>
            <a:r>
              <a:rPr lang="en-US" dirty="0" err="1"/>
              <a:t>current_time’s</a:t>
            </a:r>
            <a:r>
              <a:rPr lang="en-US" dirty="0"/>
              <a:t> fields are updated by periodic 1 Hz timer ISR </a:t>
            </a:r>
          </a:p>
          <a:p>
            <a:endParaRPr lang="en-US" dirty="0"/>
          </a:p>
        </p:txBody>
      </p:sp>
      <p:sp>
        <p:nvSpPr>
          <p:cNvPr id="4" name="Text Box 4">
            <a:extLst>
              <a:ext uri="{FF2B5EF4-FFF2-40B4-BE49-F238E27FC236}">
                <a16:creationId xmlns:a16="http://schemas.microsoft.com/office/drawing/2014/main" id="{C8199538-72AF-4D8D-9355-3524CC9F171E}"/>
              </a:ext>
            </a:extLst>
          </p:cNvPr>
          <p:cNvSpPr txBox="1">
            <a:spLocks noChangeArrowheads="1"/>
          </p:cNvSpPr>
          <p:nvPr>
            <p:custDataLst>
              <p:tags r:id="rId1"/>
            </p:custDataLst>
          </p:nvPr>
        </p:nvSpPr>
        <p:spPr bwMode="auto">
          <a:xfrm>
            <a:off x="6663233" y="738554"/>
            <a:ext cx="4648081" cy="1815882"/>
          </a:xfrm>
          <a:prstGeom prst="rect">
            <a:avLst/>
          </a:prstGeom>
          <a:solidFill>
            <a:schemeClr val="accent1"/>
          </a:solidFill>
          <a:ln w="9525">
            <a:solidFill>
              <a:schemeClr val="accent2"/>
            </a:solid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Clr>
                <a:srgbClr val="0000FF"/>
              </a:buClr>
              <a:buFont typeface="Wingdings" pitchFamily="2" charset="2"/>
              <a:buNone/>
            </a:pPr>
            <a:r>
              <a:rPr lang="en-US" sz="1600" b="1" dirty="0">
                <a:solidFill>
                  <a:schemeClr val="bg1"/>
                </a:solidFill>
                <a:latin typeface="Courier New" pitchFamily="49" charset="0"/>
              </a:rPr>
              <a:t>void GetDateTime(DateTimeType * DT){</a:t>
            </a:r>
          </a:p>
          <a:p>
            <a:pPr eaLnBrk="1" hangingPunct="1">
              <a:spcBef>
                <a:spcPct val="20000"/>
              </a:spcBef>
              <a:buClr>
                <a:srgbClr val="0000FF"/>
              </a:buClr>
              <a:buFont typeface="Wingdings" pitchFamily="2" charset="2"/>
              <a:buNone/>
            </a:pPr>
            <a:r>
              <a:rPr lang="en-US" sz="1600" b="1" dirty="0">
                <a:solidFill>
                  <a:schemeClr val="bg1"/>
                </a:solidFill>
                <a:latin typeface="Courier New" pitchFamily="49" charset="0"/>
              </a:rPr>
              <a:t> DT-&gt;day = current_time.day;</a:t>
            </a:r>
          </a:p>
          <a:p>
            <a:pPr eaLnBrk="1" hangingPunct="1">
              <a:spcBef>
                <a:spcPct val="20000"/>
              </a:spcBef>
              <a:buClr>
                <a:srgbClr val="0000FF"/>
              </a:buClr>
              <a:buFont typeface="Wingdings" pitchFamily="2" charset="2"/>
              <a:buNone/>
            </a:pPr>
            <a:r>
              <a:rPr lang="en-US" sz="1600" b="1" dirty="0">
                <a:solidFill>
                  <a:schemeClr val="bg1"/>
                </a:solidFill>
                <a:latin typeface="Courier New" pitchFamily="49" charset="0"/>
              </a:rPr>
              <a:t> DT-&gt;hour = current_time.hour;</a:t>
            </a:r>
          </a:p>
          <a:p>
            <a:pPr eaLnBrk="1" hangingPunct="1">
              <a:spcBef>
                <a:spcPct val="20000"/>
              </a:spcBef>
              <a:buClr>
                <a:srgbClr val="0000FF"/>
              </a:buClr>
            </a:pPr>
            <a:r>
              <a:rPr lang="en-US" sz="1600" b="1" dirty="0">
                <a:solidFill>
                  <a:schemeClr val="bg1"/>
                </a:solidFill>
                <a:latin typeface="Courier New" pitchFamily="49" charset="0"/>
              </a:rPr>
              <a:t> DT-&gt;minute = current_time.minute;</a:t>
            </a:r>
          </a:p>
          <a:p>
            <a:pPr eaLnBrk="1" hangingPunct="1">
              <a:spcBef>
                <a:spcPct val="20000"/>
              </a:spcBef>
              <a:buClr>
                <a:srgbClr val="0000FF"/>
              </a:buClr>
            </a:pPr>
            <a:r>
              <a:rPr lang="en-US" sz="1600" b="1" dirty="0">
                <a:solidFill>
                  <a:schemeClr val="bg1"/>
                </a:solidFill>
                <a:latin typeface="Courier New" pitchFamily="49" charset="0"/>
              </a:rPr>
              <a:t> DT-&gt;second = current_time.second;</a:t>
            </a:r>
          </a:p>
          <a:p>
            <a:pPr eaLnBrk="1" hangingPunct="1">
              <a:spcBef>
                <a:spcPct val="20000"/>
              </a:spcBef>
              <a:buClr>
                <a:srgbClr val="0000FF"/>
              </a:buClr>
            </a:pPr>
            <a:r>
              <a:rPr lang="en-US" sz="1600" b="1" dirty="0">
                <a:solidFill>
                  <a:schemeClr val="bg1"/>
                </a:solidFill>
                <a:latin typeface="Courier New" pitchFamily="49" charset="0"/>
              </a:rPr>
              <a:t>}</a:t>
            </a:r>
          </a:p>
        </p:txBody>
      </p:sp>
      <p:sp>
        <p:nvSpPr>
          <p:cNvPr id="5" name="Text Box 4">
            <a:extLst>
              <a:ext uri="{FF2B5EF4-FFF2-40B4-BE49-F238E27FC236}">
                <a16:creationId xmlns:a16="http://schemas.microsoft.com/office/drawing/2014/main" id="{7AF452AA-8D72-4A5F-AAD3-F4F88ED0D478}"/>
              </a:ext>
            </a:extLst>
          </p:cNvPr>
          <p:cNvSpPr txBox="1">
            <a:spLocks noChangeArrowheads="1"/>
          </p:cNvSpPr>
          <p:nvPr>
            <p:custDataLst>
              <p:tags r:id="rId2"/>
            </p:custDataLst>
          </p:nvPr>
        </p:nvSpPr>
        <p:spPr bwMode="auto">
          <a:xfrm>
            <a:off x="6663233" y="2690227"/>
            <a:ext cx="4648081" cy="3293209"/>
          </a:xfrm>
          <a:prstGeom prst="rect">
            <a:avLst/>
          </a:prstGeom>
          <a:solidFill>
            <a:schemeClr val="accent1"/>
          </a:solidFill>
          <a:ln w="9525">
            <a:solidFill>
              <a:schemeClr val="accent2"/>
            </a:solid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Clr>
                <a:srgbClr val="0000FF"/>
              </a:buClr>
              <a:buFont typeface="Wingdings" pitchFamily="2" charset="2"/>
              <a:buNone/>
            </a:pPr>
            <a:r>
              <a:rPr lang="en-US" sz="1600" b="1" dirty="0">
                <a:solidFill>
                  <a:schemeClr val="bg1"/>
                </a:solidFill>
                <a:latin typeface="Courier New" pitchFamily="49" charset="0"/>
              </a:rPr>
              <a:t>void DateTimeISR(void){</a:t>
            </a:r>
          </a:p>
          <a:p>
            <a:pPr eaLnBrk="1" hangingPunct="1">
              <a:buClr>
                <a:srgbClr val="0000FF"/>
              </a:buClr>
            </a:pPr>
            <a:r>
              <a:rPr lang="en-US" sz="1600" b="1" dirty="0">
                <a:solidFill>
                  <a:schemeClr val="bg1"/>
                </a:solidFill>
                <a:latin typeface="Courier New" pitchFamily="49" charset="0"/>
              </a:rPr>
              <a:t> current_time.second++;</a:t>
            </a:r>
          </a:p>
          <a:p>
            <a:pPr eaLnBrk="1" hangingPunct="1">
              <a:buClr>
                <a:srgbClr val="0000FF"/>
              </a:buClr>
            </a:pPr>
            <a:r>
              <a:rPr lang="en-US" sz="1600" b="1" dirty="0">
                <a:solidFill>
                  <a:schemeClr val="bg1"/>
                </a:solidFill>
                <a:latin typeface="Courier New" pitchFamily="49" charset="0"/>
              </a:rPr>
              <a:t> if (current_time.second &gt; 59){</a:t>
            </a:r>
          </a:p>
          <a:p>
            <a:pPr eaLnBrk="1" hangingPunct="1">
              <a:buClr>
                <a:srgbClr val="0000FF"/>
              </a:buClr>
            </a:pPr>
            <a:r>
              <a:rPr lang="en-US" sz="1600" b="1" dirty="0">
                <a:solidFill>
                  <a:schemeClr val="bg1"/>
                </a:solidFill>
                <a:latin typeface="Courier New" pitchFamily="49" charset="0"/>
              </a:rPr>
              <a:t>   current_time.second = 0;</a:t>
            </a:r>
          </a:p>
          <a:p>
            <a:pPr eaLnBrk="1" hangingPunct="1">
              <a:buClr>
                <a:srgbClr val="0000FF"/>
              </a:buClr>
            </a:pPr>
            <a:r>
              <a:rPr lang="en-US" sz="1600" b="1" dirty="0">
                <a:solidFill>
                  <a:schemeClr val="bg1"/>
                </a:solidFill>
                <a:latin typeface="Courier New" pitchFamily="49" charset="0"/>
              </a:rPr>
              <a:t>   current_time.minute++;</a:t>
            </a:r>
          </a:p>
          <a:p>
            <a:pPr eaLnBrk="1" hangingPunct="1">
              <a:buClr>
                <a:srgbClr val="0000FF"/>
              </a:buClr>
              <a:buFont typeface="Wingdings" pitchFamily="2" charset="2"/>
              <a:buNone/>
            </a:pPr>
            <a:r>
              <a:rPr lang="en-US" sz="1600" b="1" dirty="0">
                <a:solidFill>
                  <a:schemeClr val="bg1"/>
                </a:solidFill>
                <a:latin typeface="Courier New" pitchFamily="49" charset="0"/>
              </a:rPr>
              <a:t>   if (current_time.minute &gt; 59) {</a:t>
            </a:r>
          </a:p>
          <a:p>
            <a:pPr eaLnBrk="1" hangingPunct="1">
              <a:buClr>
                <a:srgbClr val="0000FF"/>
              </a:buClr>
              <a:buFont typeface="Wingdings" pitchFamily="2" charset="2"/>
              <a:buNone/>
            </a:pPr>
            <a:r>
              <a:rPr lang="en-US" sz="1600" b="1" dirty="0">
                <a:solidFill>
                  <a:schemeClr val="bg1"/>
                </a:solidFill>
                <a:latin typeface="Courier New" pitchFamily="49" charset="0"/>
              </a:rPr>
              <a:t>     current_time.minute = 0;</a:t>
            </a:r>
          </a:p>
          <a:p>
            <a:pPr eaLnBrk="1" hangingPunct="1">
              <a:buClr>
                <a:srgbClr val="0000FF"/>
              </a:buClr>
              <a:buFont typeface="Wingdings" pitchFamily="2" charset="2"/>
              <a:buNone/>
            </a:pPr>
            <a:r>
              <a:rPr lang="en-US" sz="1600" b="1" dirty="0">
                <a:solidFill>
                  <a:schemeClr val="bg1"/>
                </a:solidFill>
                <a:latin typeface="Courier New" pitchFamily="49" charset="0"/>
              </a:rPr>
              <a:t>     current_time.hour++;</a:t>
            </a:r>
          </a:p>
          <a:p>
            <a:pPr eaLnBrk="1" hangingPunct="1">
              <a:buClr>
                <a:srgbClr val="0000FF"/>
              </a:buClr>
            </a:pPr>
            <a:r>
              <a:rPr lang="en-US" sz="1600" b="1" dirty="0">
                <a:solidFill>
                  <a:schemeClr val="bg1"/>
                </a:solidFill>
                <a:latin typeface="Courier New" pitchFamily="49" charset="0"/>
              </a:rPr>
              <a:t>     if (current_time.hour &gt; 23) {</a:t>
            </a:r>
          </a:p>
          <a:p>
            <a:pPr eaLnBrk="1" hangingPunct="1">
              <a:buClr>
                <a:srgbClr val="0000FF"/>
              </a:buClr>
            </a:pPr>
            <a:r>
              <a:rPr lang="en-US" sz="1600" b="1" dirty="0">
                <a:solidFill>
                  <a:schemeClr val="bg1"/>
                </a:solidFill>
                <a:latin typeface="Courier New" pitchFamily="49" charset="0"/>
              </a:rPr>
              <a:t>	current_time.hour = 0;</a:t>
            </a:r>
          </a:p>
          <a:p>
            <a:pPr eaLnBrk="1" hangingPunct="1">
              <a:buClr>
                <a:srgbClr val="0000FF"/>
              </a:buClr>
            </a:pPr>
            <a:r>
              <a:rPr lang="en-US" sz="1600" b="1" dirty="0">
                <a:solidFill>
                  <a:schemeClr val="bg1"/>
                </a:solidFill>
                <a:latin typeface="Courier New" pitchFamily="49" charset="0"/>
              </a:rPr>
              <a:t>       current_time.day++;</a:t>
            </a:r>
          </a:p>
          <a:p>
            <a:pPr eaLnBrk="1" hangingPunct="1">
              <a:buClr>
                <a:srgbClr val="0000FF"/>
              </a:buClr>
            </a:pPr>
            <a:r>
              <a:rPr lang="en-US" sz="1600" b="1" dirty="0">
                <a:solidFill>
                  <a:schemeClr val="bg1"/>
                </a:solidFill>
                <a:latin typeface="Courier New" pitchFamily="49" charset="0"/>
              </a:rPr>
              <a:t>       … etc.</a:t>
            </a:r>
          </a:p>
          <a:p>
            <a:pPr eaLnBrk="1" hangingPunct="1">
              <a:buClr>
                <a:srgbClr val="0000FF"/>
              </a:buClr>
            </a:pPr>
            <a:r>
              <a:rPr lang="en-US" sz="1600" b="1" dirty="0">
                <a:solidFill>
                  <a:schemeClr val="bg1"/>
                </a:solidFill>
                <a:latin typeface="Courier New" pitchFamily="49" charset="0"/>
              </a:rPr>
              <a:t>     }</a:t>
            </a:r>
          </a:p>
        </p:txBody>
      </p:sp>
    </p:spTree>
    <p:extLst>
      <p:ext uri="{BB962C8B-B14F-4D97-AF65-F5344CB8AC3E}">
        <p14:creationId xmlns:p14="http://schemas.microsoft.com/office/powerpoint/2010/main" val="99734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0214-54C8-4D5E-B7E3-859DD642FD4B}"/>
              </a:ext>
            </a:extLst>
          </p:cNvPr>
          <p:cNvSpPr>
            <a:spLocks noGrp="1"/>
          </p:cNvSpPr>
          <p:nvPr>
            <p:ph type="title"/>
          </p:nvPr>
        </p:nvSpPr>
        <p:spPr/>
        <p:txBody>
          <a:bodyPr/>
          <a:lstStyle/>
          <a:p>
            <a:r>
              <a:rPr lang="en-GB" dirty="0"/>
              <a:t>Example: Checking the Time</a:t>
            </a:r>
            <a:endParaRPr lang="en-US" dirty="0"/>
          </a:p>
        </p:txBody>
      </p:sp>
      <p:sp>
        <p:nvSpPr>
          <p:cNvPr id="3" name="Content Placeholder 2">
            <a:extLst>
              <a:ext uri="{FF2B5EF4-FFF2-40B4-BE49-F238E27FC236}">
                <a16:creationId xmlns:a16="http://schemas.microsoft.com/office/drawing/2014/main" id="{28FFC18E-A02D-4CE7-95D7-A995006D6B3A}"/>
              </a:ext>
            </a:extLst>
          </p:cNvPr>
          <p:cNvSpPr>
            <a:spLocks noGrp="1"/>
          </p:cNvSpPr>
          <p:nvPr>
            <p:ph idx="1"/>
          </p:nvPr>
        </p:nvSpPr>
        <p:spPr/>
        <p:txBody>
          <a:bodyPr/>
          <a:lstStyle/>
          <a:p>
            <a:pPr>
              <a:spcAft>
                <a:spcPts val="1200"/>
              </a:spcAft>
            </a:pPr>
            <a:r>
              <a:rPr lang="en-US" sz="1600" dirty="0"/>
              <a:t>Problem: An interrupt at the wrong time will lead to half-updated data in DT.</a:t>
            </a:r>
          </a:p>
          <a:p>
            <a:pPr>
              <a:spcAft>
                <a:spcPts val="1200"/>
              </a:spcAft>
            </a:pPr>
            <a:r>
              <a:rPr lang="en-US" sz="1600" dirty="0"/>
              <a:t>Failure Case</a:t>
            </a:r>
          </a:p>
          <a:p>
            <a:pPr lvl="1">
              <a:spcBef>
                <a:spcPts val="600"/>
              </a:spcBef>
            </a:pPr>
            <a:r>
              <a:rPr lang="en-US" sz="1600" dirty="0" err="1"/>
              <a:t>current_time</a:t>
            </a:r>
            <a:r>
              <a:rPr lang="en-US" sz="1600" dirty="0"/>
              <a:t> is {10, 23, 59, 59} (10th day, 23:59:59)</a:t>
            </a:r>
          </a:p>
          <a:p>
            <a:pPr lvl="1">
              <a:spcBef>
                <a:spcPts val="600"/>
              </a:spcBef>
            </a:pPr>
            <a:r>
              <a:rPr lang="en-US" sz="1600" dirty="0"/>
              <a:t>Task code calls </a:t>
            </a:r>
            <a:r>
              <a:rPr lang="en-US" sz="1600" dirty="0" err="1"/>
              <a:t>GetDateTime</a:t>
            </a:r>
            <a:r>
              <a:rPr lang="en-US" sz="1600" dirty="0"/>
              <a:t>(), which copies the </a:t>
            </a:r>
            <a:r>
              <a:rPr lang="en-US" sz="1600" dirty="0" err="1"/>
              <a:t>current_time</a:t>
            </a:r>
            <a:r>
              <a:rPr lang="en-US" sz="1600" dirty="0"/>
              <a:t> fields to DT: day = 10, hour = 23</a:t>
            </a:r>
          </a:p>
          <a:p>
            <a:pPr lvl="1">
              <a:spcBef>
                <a:spcPts val="600"/>
              </a:spcBef>
            </a:pPr>
            <a:r>
              <a:rPr lang="en-US" sz="1600" dirty="0"/>
              <a:t>A timer interrupt occurs, which updates </a:t>
            </a:r>
            <a:r>
              <a:rPr lang="en-US" sz="1600" dirty="0" err="1"/>
              <a:t>current_time</a:t>
            </a:r>
            <a:r>
              <a:rPr lang="en-US" sz="1600" dirty="0"/>
              <a:t> to {11, 0, 0, 0}.</a:t>
            </a:r>
          </a:p>
          <a:p>
            <a:pPr lvl="1">
              <a:spcBef>
                <a:spcPts val="600"/>
              </a:spcBef>
            </a:pPr>
            <a:r>
              <a:rPr lang="en-US" sz="1600" dirty="0" err="1"/>
              <a:t>GetDateTime</a:t>
            </a:r>
            <a:r>
              <a:rPr lang="en-US" sz="1600" dirty="0"/>
              <a:t>() resumes executing, copying the remaining </a:t>
            </a:r>
            <a:r>
              <a:rPr lang="en-US" sz="1600" dirty="0" err="1"/>
              <a:t>current_time</a:t>
            </a:r>
            <a:r>
              <a:rPr lang="en-US" sz="1600" dirty="0"/>
              <a:t> fields to DT: minute = 0, second = 0</a:t>
            </a:r>
          </a:p>
          <a:p>
            <a:pPr lvl="1">
              <a:spcBef>
                <a:spcPts val="600"/>
              </a:spcBef>
            </a:pPr>
            <a:r>
              <a:rPr lang="en-US" sz="1600" dirty="0"/>
              <a:t>DT now has a time stamp of {10, 23, 0, 0}. </a:t>
            </a:r>
          </a:p>
          <a:p>
            <a:pPr lvl="1">
              <a:spcBef>
                <a:spcPts val="600"/>
              </a:spcBef>
            </a:pPr>
            <a:r>
              <a:rPr lang="en-US" sz="1600" i="1" dirty="0"/>
              <a:t>The system thinks time just </a:t>
            </a:r>
            <a:r>
              <a:rPr lang="en-US" sz="1600" i="1"/>
              <a:t>jumped backwards </a:t>
            </a:r>
            <a:r>
              <a:rPr lang="en-US" sz="1600" i="1" dirty="0"/>
              <a:t>one hour!</a:t>
            </a:r>
          </a:p>
          <a:p>
            <a:pPr marL="506095" lvl="1" indent="0">
              <a:spcBef>
                <a:spcPts val="600"/>
              </a:spcBef>
              <a:buNone/>
            </a:pPr>
            <a:endParaRPr lang="en-US" sz="1600" i="1" dirty="0"/>
          </a:p>
          <a:p>
            <a:pPr>
              <a:spcAft>
                <a:spcPts val="1200"/>
              </a:spcAft>
            </a:pPr>
            <a:r>
              <a:rPr lang="en-US" sz="1600" dirty="0"/>
              <a:t>Fundamental problem: ‘race condition’</a:t>
            </a:r>
          </a:p>
          <a:p>
            <a:pPr lvl="1">
              <a:spcBef>
                <a:spcPts val="600"/>
              </a:spcBef>
            </a:pPr>
            <a:r>
              <a:rPr lang="en-US" sz="1600" dirty="0"/>
              <a:t>Preemption enables ISR to interrupt other code and possibly overwrite data</a:t>
            </a:r>
          </a:p>
          <a:p>
            <a:pPr lvl="1">
              <a:spcBef>
                <a:spcPts val="600"/>
              </a:spcBef>
            </a:pPr>
            <a:r>
              <a:rPr lang="en-US" sz="1600" dirty="0"/>
              <a:t>Must ensure </a:t>
            </a:r>
            <a:r>
              <a:rPr lang="en-US" sz="1600" i="1" dirty="0"/>
              <a:t>atomic (indivisible)</a:t>
            </a:r>
            <a:r>
              <a:rPr lang="en-US" sz="1600" dirty="0"/>
              <a:t> access to the object </a:t>
            </a:r>
          </a:p>
          <a:p>
            <a:pPr lvl="2">
              <a:spcBef>
                <a:spcPts val="600"/>
              </a:spcBef>
              <a:spcAft>
                <a:spcPts val="600"/>
              </a:spcAft>
            </a:pPr>
            <a:r>
              <a:rPr lang="en-US" sz="1400" dirty="0"/>
              <a:t>Native atomic object size depends on processor’s instruction set and word size</a:t>
            </a:r>
          </a:p>
          <a:p>
            <a:pPr lvl="2">
              <a:spcBef>
                <a:spcPts val="600"/>
              </a:spcBef>
              <a:spcAft>
                <a:spcPts val="600"/>
              </a:spcAft>
            </a:pPr>
            <a:r>
              <a:rPr lang="en-US" sz="1400" dirty="0"/>
              <a:t>32 bits for Arm</a:t>
            </a:r>
          </a:p>
          <a:p>
            <a:endParaRPr lang="en-US" dirty="0"/>
          </a:p>
        </p:txBody>
      </p:sp>
    </p:spTree>
    <p:extLst>
      <p:ext uri="{BB962C8B-B14F-4D97-AF65-F5344CB8AC3E}">
        <p14:creationId xmlns:p14="http://schemas.microsoft.com/office/powerpoint/2010/main" val="63520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2ECB3-9BC4-45F8-AC79-6750834C13D0}"/>
              </a:ext>
            </a:extLst>
          </p:cNvPr>
          <p:cNvSpPr>
            <a:spLocks noGrp="1"/>
          </p:cNvSpPr>
          <p:nvPr>
            <p:ph type="title"/>
          </p:nvPr>
        </p:nvSpPr>
        <p:spPr/>
        <p:txBody>
          <a:bodyPr/>
          <a:lstStyle/>
          <a:p>
            <a:r>
              <a:rPr lang="en-GB" dirty="0"/>
              <a:t>Examining the Problem More Closely</a:t>
            </a:r>
            <a:endParaRPr lang="en-US" dirty="0"/>
          </a:p>
        </p:txBody>
      </p:sp>
      <p:sp>
        <p:nvSpPr>
          <p:cNvPr id="3" name="Content Placeholder 2">
            <a:extLst>
              <a:ext uri="{FF2B5EF4-FFF2-40B4-BE49-F238E27FC236}">
                <a16:creationId xmlns:a16="http://schemas.microsoft.com/office/drawing/2014/main" id="{10E61F48-9A2E-44DB-A44D-0697684DC8C6}"/>
              </a:ext>
            </a:extLst>
          </p:cNvPr>
          <p:cNvSpPr>
            <a:spLocks noGrp="1"/>
          </p:cNvSpPr>
          <p:nvPr>
            <p:ph idx="1"/>
          </p:nvPr>
        </p:nvSpPr>
        <p:spPr/>
        <p:txBody>
          <a:bodyPr/>
          <a:lstStyle/>
          <a:p>
            <a:r>
              <a:rPr lang="en-US" sz="1600" dirty="0"/>
              <a:t>Protect any data object which both:</a:t>
            </a:r>
            <a:endParaRPr lang="en-US" sz="1200" dirty="0"/>
          </a:p>
          <a:p>
            <a:pPr lvl="1">
              <a:spcBef>
                <a:spcPts val="600"/>
              </a:spcBef>
            </a:pPr>
            <a:r>
              <a:rPr lang="en-US" sz="1600" dirty="0"/>
              <a:t>Requires multiple instructions to read or write (non-atomic access), and</a:t>
            </a:r>
          </a:p>
          <a:p>
            <a:pPr lvl="1">
              <a:spcBef>
                <a:spcPts val="600"/>
              </a:spcBef>
              <a:spcAft>
                <a:spcPts val="1600"/>
              </a:spcAft>
            </a:pPr>
            <a:r>
              <a:rPr lang="en-US" sz="1600" dirty="0"/>
              <a:t>Is potentially written by an ISR</a:t>
            </a:r>
          </a:p>
          <a:p>
            <a:r>
              <a:rPr lang="en-US" sz="1600" dirty="0"/>
              <a:t>How many tasks/ISRs can write to the data object?</a:t>
            </a:r>
          </a:p>
          <a:p>
            <a:endParaRPr lang="en-US" sz="1200" dirty="0"/>
          </a:p>
          <a:p>
            <a:pPr lvl="1">
              <a:spcBef>
                <a:spcPts val="600"/>
              </a:spcBef>
            </a:pPr>
            <a:r>
              <a:rPr lang="en-US" sz="1600" dirty="0"/>
              <a:t>If one, then we have one-way communication </a:t>
            </a:r>
          </a:p>
          <a:p>
            <a:pPr lvl="2">
              <a:spcBef>
                <a:spcPts val="600"/>
              </a:spcBef>
            </a:pPr>
            <a:r>
              <a:rPr lang="en-US" sz="1400" dirty="0"/>
              <a:t>Must </a:t>
            </a:r>
            <a:r>
              <a:rPr lang="en-US" sz="1400" i="1" dirty="0"/>
              <a:t>ensure the data isn’t overwritten </a:t>
            </a:r>
            <a:r>
              <a:rPr lang="en-US" sz="1400" dirty="0"/>
              <a:t>partway through being </a:t>
            </a:r>
            <a:r>
              <a:rPr lang="en-US" sz="1400" i="1" dirty="0"/>
              <a:t>read.</a:t>
            </a:r>
          </a:p>
          <a:p>
            <a:pPr lvl="2">
              <a:spcBef>
                <a:spcPts val="600"/>
              </a:spcBef>
            </a:pPr>
            <a:r>
              <a:rPr lang="en-US" sz="1400" dirty="0"/>
              <a:t>Writer and reader don’t interrupt each other.</a:t>
            </a:r>
          </a:p>
          <a:p>
            <a:pPr marL="780415" lvl="2" indent="0">
              <a:spcBef>
                <a:spcPts val="600"/>
              </a:spcBef>
              <a:buNone/>
            </a:pPr>
            <a:endParaRPr lang="en-US" sz="1400" dirty="0"/>
          </a:p>
          <a:p>
            <a:pPr lvl="1">
              <a:spcBef>
                <a:spcPts val="600"/>
              </a:spcBef>
            </a:pPr>
            <a:r>
              <a:rPr lang="en-US" sz="1600" dirty="0"/>
              <a:t>If more than one, we </a:t>
            </a:r>
          </a:p>
          <a:p>
            <a:pPr lvl="2">
              <a:spcBef>
                <a:spcPts val="600"/>
              </a:spcBef>
              <a:spcAft>
                <a:spcPts val="500"/>
              </a:spcAft>
            </a:pPr>
            <a:r>
              <a:rPr lang="en-US" sz="1400" dirty="0"/>
              <a:t>Must </a:t>
            </a:r>
            <a:r>
              <a:rPr lang="en-US" sz="1400" i="1" dirty="0"/>
              <a:t>ensure the data isn’t overwritten</a:t>
            </a:r>
            <a:r>
              <a:rPr lang="en-US" sz="1400" dirty="0"/>
              <a:t> partway through being </a:t>
            </a:r>
            <a:r>
              <a:rPr lang="en-US" sz="1400" i="1" dirty="0"/>
              <a:t>reader</a:t>
            </a:r>
          </a:p>
          <a:p>
            <a:pPr lvl="2">
              <a:spcBef>
                <a:spcPts val="600"/>
              </a:spcBef>
              <a:buFont typeface="Wingdings" panose="05000000000000000000" pitchFamily="2" charset="2"/>
              <a:buChar char="§"/>
            </a:pPr>
            <a:r>
              <a:rPr lang="en-US" sz="1400" dirty="0"/>
              <a:t>Writer and reader don’t interrupt each other.</a:t>
            </a:r>
          </a:p>
          <a:p>
            <a:pPr lvl="2">
              <a:spcBef>
                <a:spcPts val="600"/>
              </a:spcBef>
              <a:spcAft>
                <a:spcPts val="500"/>
              </a:spcAft>
            </a:pPr>
            <a:r>
              <a:rPr lang="en-US" sz="1400" dirty="0"/>
              <a:t>Must </a:t>
            </a:r>
            <a:r>
              <a:rPr lang="en-US" sz="1400" i="1" dirty="0"/>
              <a:t>ensure the data isn’t overwritten </a:t>
            </a:r>
            <a:r>
              <a:rPr lang="en-US" sz="1400" dirty="0"/>
              <a:t>partway through being </a:t>
            </a:r>
            <a:r>
              <a:rPr lang="en-US" sz="1400" i="1" dirty="0"/>
              <a:t>written </a:t>
            </a:r>
          </a:p>
          <a:p>
            <a:pPr lvl="2">
              <a:spcBef>
                <a:spcPts val="600"/>
              </a:spcBef>
              <a:buFont typeface="Wingdings" panose="05000000000000000000" pitchFamily="2" charset="2"/>
              <a:buChar char="§"/>
            </a:pPr>
            <a:r>
              <a:rPr lang="en-US" sz="1400" dirty="0"/>
              <a:t>Writers don’t interrupt each other.</a:t>
            </a:r>
          </a:p>
          <a:p>
            <a:endParaRPr lang="en-US" dirty="0"/>
          </a:p>
        </p:txBody>
      </p:sp>
    </p:spTree>
    <p:extLst>
      <p:ext uri="{BB962C8B-B14F-4D97-AF65-F5344CB8AC3E}">
        <p14:creationId xmlns:p14="http://schemas.microsoft.com/office/powerpoint/2010/main" val="1010049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948F-8DBA-414E-A445-73796C6036BB}"/>
              </a:ext>
            </a:extLst>
          </p:cNvPr>
          <p:cNvSpPr>
            <a:spLocks noGrp="1"/>
          </p:cNvSpPr>
          <p:nvPr>
            <p:ph type="title"/>
          </p:nvPr>
        </p:nvSpPr>
        <p:spPr/>
        <p:txBody>
          <a:bodyPr/>
          <a:lstStyle/>
          <a:p>
            <a:r>
              <a:rPr lang="en-GB" dirty="0"/>
              <a:t>Definitions</a:t>
            </a:r>
            <a:endParaRPr lang="en-US" dirty="0"/>
          </a:p>
        </p:txBody>
      </p:sp>
      <p:sp>
        <p:nvSpPr>
          <p:cNvPr id="3" name="Content Placeholder 2">
            <a:extLst>
              <a:ext uri="{FF2B5EF4-FFF2-40B4-BE49-F238E27FC236}">
                <a16:creationId xmlns:a16="http://schemas.microsoft.com/office/drawing/2014/main" id="{FFE0119E-183B-4B49-A485-FC14A53537A5}"/>
              </a:ext>
            </a:extLst>
          </p:cNvPr>
          <p:cNvSpPr>
            <a:spLocks noGrp="1"/>
          </p:cNvSpPr>
          <p:nvPr>
            <p:ph idx="1"/>
          </p:nvPr>
        </p:nvSpPr>
        <p:spPr/>
        <p:txBody>
          <a:bodyPr/>
          <a:lstStyle/>
          <a:p>
            <a:pPr>
              <a:spcAft>
                <a:spcPts val="1000"/>
              </a:spcAft>
            </a:pPr>
            <a:r>
              <a:rPr lang="en-GB" b="1" dirty="0">
                <a:cs typeface="Courier New" panose="02070309020205020404" pitchFamily="49" charset="0"/>
              </a:rPr>
              <a:t>Race condition</a:t>
            </a:r>
          </a:p>
          <a:p>
            <a:pPr lvl="1">
              <a:spcAft>
                <a:spcPts val="1000"/>
              </a:spcAft>
            </a:pPr>
            <a:endParaRPr lang="en-GB" b="1" dirty="0">
              <a:cs typeface="Courier New" panose="02070309020205020404" pitchFamily="49" charset="0"/>
            </a:endParaRPr>
          </a:p>
          <a:p>
            <a:pPr marL="0" indent="0" algn="ctr">
              <a:spcAft>
                <a:spcPts val="2000"/>
              </a:spcAft>
              <a:buNone/>
            </a:pPr>
            <a:r>
              <a:rPr lang="en-US" i="1" dirty="0">
                <a:cs typeface="Courier New" panose="02070309020205020404" pitchFamily="49" charset="0"/>
              </a:rPr>
              <a:t>‘</a:t>
            </a:r>
            <a:r>
              <a:rPr lang="en-US" sz="2000" i="1" dirty="0">
                <a:cs typeface="Courier New" panose="02070309020205020404" pitchFamily="49" charset="0"/>
              </a:rPr>
              <a:t>Anomalous behavior due to unexpected critical dependence on the relative timing of events. Result of example code depends on the relative timing of the read and write operations.’</a:t>
            </a:r>
            <a:r>
              <a:rPr lang="en-US" sz="2000" b="1" i="1" dirty="0">
                <a:cs typeface="Courier New" panose="02070309020205020404" pitchFamily="49" charset="0"/>
              </a:rPr>
              <a:t>		</a:t>
            </a:r>
            <a:endParaRPr lang="en-GB" b="1" dirty="0">
              <a:cs typeface="Courier New" panose="02070309020205020404" pitchFamily="49" charset="0"/>
            </a:endParaRPr>
          </a:p>
          <a:p>
            <a:pPr lvl="1">
              <a:spcAft>
                <a:spcPts val="1000"/>
              </a:spcAft>
            </a:pPr>
            <a:endParaRPr lang="en-GB" b="1" dirty="0">
              <a:cs typeface="Courier New" panose="02070309020205020404" pitchFamily="49" charset="0"/>
            </a:endParaRPr>
          </a:p>
          <a:p>
            <a:pPr>
              <a:spcAft>
                <a:spcPts val="1000"/>
              </a:spcAft>
            </a:pPr>
            <a:r>
              <a:rPr lang="en-GB" b="1" dirty="0">
                <a:cs typeface="Courier New" panose="02070309020205020404" pitchFamily="49" charset="0"/>
              </a:rPr>
              <a:t>Critical section</a:t>
            </a:r>
          </a:p>
          <a:p>
            <a:pPr lvl="1">
              <a:spcAft>
                <a:spcPts val="1000"/>
              </a:spcAft>
            </a:pPr>
            <a:endParaRPr lang="en-GB" b="1" dirty="0">
              <a:cs typeface="Courier New" panose="02070309020205020404" pitchFamily="49" charset="0"/>
            </a:endParaRPr>
          </a:p>
          <a:p>
            <a:pPr marL="0" indent="0" algn="ctr">
              <a:buNone/>
            </a:pPr>
            <a:r>
              <a:rPr lang="en-US" sz="2000" i="1" dirty="0">
                <a:cs typeface="Courier New" panose="02070309020205020404" pitchFamily="49" charset="0"/>
              </a:rPr>
              <a:t>‘A section of code which creates a possible race condition. The code section can only be executed by one process at a time. Some synchronization mechanism is required at the entry and exit of the critical section to ensure exclusive use.’</a:t>
            </a:r>
          </a:p>
          <a:p>
            <a:endParaRPr lang="en-US" dirty="0"/>
          </a:p>
        </p:txBody>
      </p:sp>
    </p:spTree>
    <p:extLst>
      <p:ext uri="{BB962C8B-B14F-4D97-AF65-F5344CB8AC3E}">
        <p14:creationId xmlns:p14="http://schemas.microsoft.com/office/powerpoint/2010/main" val="3065149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F0A6-3BC0-4D5E-A3B0-175D8A981375}"/>
              </a:ext>
            </a:extLst>
          </p:cNvPr>
          <p:cNvSpPr>
            <a:spLocks noGrp="1"/>
          </p:cNvSpPr>
          <p:nvPr>
            <p:ph type="title"/>
          </p:nvPr>
        </p:nvSpPr>
        <p:spPr/>
        <p:txBody>
          <a:bodyPr/>
          <a:lstStyle/>
          <a:p>
            <a:r>
              <a:rPr lang="en-GB" dirty="0"/>
              <a:t>Solution: Briefly Disable </a:t>
            </a:r>
            <a:r>
              <a:rPr lang="en-GB" dirty="0" err="1"/>
              <a:t>Preemption</a:t>
            </a:r>
            <a:endParaRPr lang="en-US" dirty="0"/>
          </a:p>
        </p:txBody>
      </p:sp>
      <p:sp>
        <p:nvSpPr>
          <p:cNvPr id="3" name="Content Placeholder 2">
            <a:extLst>
              <a:ext uri="{FF2B5EF4-FFF2-40B4-BE49-F238E27FC236}">
                <a16:creationId xmlns:a16="http://schemas.microsoft.com/office/drawing/2014/main" id="{EF7943B3-4B6F-49A7-A43A-AE4BA2D8EBA2}"/>
              </a:ext>
            </a:extLst>
          </p:cNvPr>
          <p:cNvSpPr>
            <a:spLocks noGrp="1"/>
          </p:cNvSpPr>
          <p:nvPr>
            <p:ph idx="1"/>
          </p:nvPr>
        </p:nvSpPr>
        <p:spPr>
          <a:xfrm>
            <a:off x="479425" y="1171111"/>
            <a:ext cx="5180230" cy="4948335"/>
          </a:xfrm>
        </p:spPr>
        <p:txBody>
          <a:bodyPr/>
          <a:lstStyle/>
          <a:p>
            <a:r>
              <a:rPr lang="en-US" sz="1600" dirty="0"/>
              <a:t>Prevent preemption within critical section</a:t>
            </a:r>
          </a:p>
          <a:p>
            <a:pPr lvl="1"/>
            <a:endParaRPr lang="en-US" sz="1200" dirty="0"/>
          </a:p>
          <a:p>
            <a:r>
              <a:rPr lang="en-US" sz="1600" dirty="0"/>
              <a:t>If an ISR can </a:t>
            </a:r>
            <a:r>
              <a:rPr lang="en-US" sz="1600" i="1" dirty="0"/>
              <a:t>write</a:t>
            </a:r>
            <a:r>
              <a:rPr lang="en-US" sz="1600" dirty="0"/>
              <a:t> to the shared data object, </a:t>
            </a:r>
            <a:br>
              <a:rPr lang="en-US" sz="1600" dirty="0"/>
            </a:br>
            <a:r>
              <a:rPr lang="en-US" sz="1600" dirty="0"/>
              <a:t>need to </a:t>
            </a:r>
            <a:r>
              <a:rPr lang="en-US" sz="1600" i="1" dirty="0"/>
              <a:t>disable interrupts</a:t>
            </a:r>
          </a:p>
          <a:p>
            <a:pPr lvl="1">
              <a:spcBef>
                <a:spcPts val="600"/>
              </a:spcBef>
            </a:pPr>
            <a:r>
              <a:rPr lang="en-US" sz="1600" dirty="0"/>
              <a:t>save current interrupt masking state in m</a:t>
            </a:r>
          </a:p>
          <a:p>
            <a:pPr lvl="1">
              <a:spcBef>
                <a:spcPts val="600"/>
              </a:spcBef>
            </a:pPr>
            <a:r>
              <a:rPr lang="en-US" sz="1600" dirty="0"/>
              <a:t>disable interrupts</a:t>
            </a:r>
          </a:p>
          <a:p>
            <a:pPr lvl="1">
              <a:spcBef>
                <a:spcPts val="600"/>
              </a:spcBef>
            </a:pPr>
            <a:endParaRPr lang="en-US" sz="1600" dirty="0"/>
          </a:p>
          <a:p>
            <a:r>
              <a:rPr lang="en-US" sz="1600" dirty="0"/>
              <a:t>Restore </a:t>
            </a:r>
            <a:r>
              <a:rPr lang="en-US" sz="1600" i="1" dirty="0"/>
              <a:t>previous state </a:t>
            </a:r>
            <a:r>
              <a:rPr lang="en-US" sz="1600" dirty="0"/>
              <a:t>afterwards (interrupts </a:t>
            </a:r>
            <a:br>
              <a:rPr lang="en-US" sz="1600" dirty="0"/>
            </a:br>
            <a:r>
              <a:rPr lang="en-US" sz="1600" dirty="0"/>
              <a:t>may have already been disabled for another </a:t>
            </a:r>
            <a:br>
              <a:rPr lang="en-US" sz="1600" dirty="0"/>
            </a:br>
            <a:r>
              <a:rPr lang="en-US" sz="1600" dirty="0"/>
              <a:t>reason)</a:t>
            </a:r>
          </a:p>
          <a:p>
            <a:pPr lvl="1"/>
            <a:endParaRPr lang="en-US" sz="1200" dirty="0"/>
          </a:p>
          <a:p>
            <a:r>
              <a:rPr lang="en-US" sz="1600" dirty="0"/>
              <a:t>Use CMSIS-CORE to save, control and </a:t>
            </a:r>
            <a:br>
              <a:rPr lang="en-US" sz="1600" dirty="0"/>
            </a:br>
            <a:r>
              <a:rPr lang="en-US" sz="1600" dirty="0"/>
              <a:t>restore interrupt masking state</a:t>
            </a:r>
          </a:p>
          <a:p>
            <a:pPr lvl="1"/>
            <a:endParaRPr lang="en-US" sz="1200" dirty="0"/>
          </a:p>
          <a:p>
            <a:r>
              <a:rPr lang="en-US" sz="1600" dirty="0"/>
              <a:t>Avoid disabling interrupts. Disabling delays response to all other processing requests</a:t>
            </a:r>
          </a:p>
          <a:p>
            <a:pPr lvl="1"/>
            <a:endParaRPr lang="en-US" sz="1200" dirty="0"/>
          </a:p>
          <a:p>
            <a:r>
              <a:rPr lang="en-US" sz="1600" dirty="0"/>
              <a:t>Use as few instructions as possible, to make the time as short as possible</a:t>
            </a:r>
            <a:endParaRPr lang="en-US" sz="1800" dirty="0"/>
          </a:p>
        </p:txBody>
      </p:sp>
      <p:sp>
        <p:nvSpPr>
          <p:cNvPr id="4" name="Text Box 4">
            <a:extLst>
              <a:ext uri="{FF2B5EF4-FFF2-40B4-BE49-F238E27FC236}">
                <a16:creationId xmlns:a16="http://schemas.microsoft.com/office/drawing/2014/main" id="{4434F7C0-DAA6-4D42-B20E-EAAB67D174D2}"/>
              </a:ext>
            </a:extLst>
          </p:cNvPr>
          <p:cNvSpPr txBox="1">
            <a:spLocks noChangeArrowheads="1"/>
          </p:cNvSpPr>
          <p:nvPr>
            <p:custDataLst>
              <p:tags r:id="rId1"/>
            </p:custDataLst>
          </p:nvPr>
        </p:nvSpPr>
        <p:spPr bwMode="auto">
          <a:xfrm>
            <a:off x="6530975" y="1371600"/>
            <a:ext cx="5181600" cy="3859518"/>
          </a:xfrm>
          <a:prstGeom prst="rect">
            <a:avLst/>
          </a:prstGeom>
          <a:solidFill>
            <a:schemeClr val="accent1"/>
          </a:solidFill>
          <a:ln w="9525">
            <a:solidFill>
              <a:schemeClr val="accent2"/>
            </a:solidFill>
            <a:miter lim="800000"/>
            <a:headEnd/>
            <a:tailEnd/>
          </a:ln>
          <a:effectLst/>
        </p:spPr>
        <p:txBody>
          <a:bodyPr wrap="square">
            <a:spAutoFit/>
          </a:bodyPr>
          <a:lstStyle/>
          <a:p>
            <a:pPr eaLnBrk="1" hangingPunct="1">
              <a:spcBef>
                <a:spcPct val="20000"/>
              </a:spcBef>
              <a:buClr>
                <a:srgbClr val="0000FF"/>
              </a:buClr>
              <a:buFont typeface="Wingdings" pitchFamily="2" charset="2"/>
              <a:buNone/>
              <a:defRPr/>
            </a:pPr>
            <a:r>
              <a:rPr lang="en-US" sz="1800" b="1" dirty="0">
                <a:solidFill>
                  <a:schemeClr val="bg1"/>
                </a:solidFill>
                <a:latin typeface="Courier New" pitchFamily="49" charset="0"/>
                <a:cs typeface="Courier New" pitchFamily="49" charset="0"/>
              </a:rPr>
              <a:t>void GetDateTime(DateTimeType * DT){</a:t>
            </a:r>
          </a:p>
          <a:p>
            <a:pPr eaLnBrk="1" hangingPunct="1">
              <a:spcBef>
                <a:spcPct val="20000"/>
              </a:spcBef>
              <a:buClr>
                <a:srgbClr val="0000FF"/>
              </a:buClr>
              <a:buFont typeface="Wingdings" pitchFamily="2" charset="2"/>
              <a:buNone/>
              <a:defRPr/>
            </a:pPr>
            <a:r>
              <a:rPr lang="en-US" sz="1800" b="1" dirty="0">
                <a:solidFill>
                  <a:schemeClr val="bg1"/>
                </a:solidFill>
                <a:latin typeface="Courier New" pitchFamily="49" charset="0"/>
                <a:cs typeface="Courier New" pitchFamily="49" charset="0"/>
              </a:rPr>
              <a:t> uint32_t m;</a:t>
            </a:r>
          </a:p>
          <a:p>
            <a:pPr eaLnBrk="1" hangingPunct="1">
              <a:spcBef>
                <a:spcPct val="20000"/>
              </a:spcBef>
              <a:buClr>
                <a:srgbClr val="0000FF"/>
              </a:buClr>
              <a:buFont typeface="Wingdings" pitchFamily="2" charset="2"/>
              <a:buNone/>
              <a:defRPr/>
            </a:pPr>
            <a:endParaRPr lang="en-US" sz="1800" b="1" dirty="0">
              <a:solidFill>
                <a:schemeClr val="bg1"/>
              </a:solidFill>
              <a:latin typeface="Courier New" pitchFamily="49" charset="0"/>
              <a:cs typeface="Courier New" pitchFamily="49" charset="0"/>
            </a:endParaRPr>
          </a:p>
          <a:p>
            <a:pPr marL="342900" indent="-342900">
              <a:lnSpc>
                <a:spcPct val="90000"/>
              </a:lnSpc>
              <a:spcBef>
                <a:spcPct val="20000"/>
              </a:spcBef>
              <a:defRPr/>
            </a:pPr>
            <a:r>
              <a:rPr lang="en-US" sz="1800" b="1" dirty="0">
                <a:solidFill>
                  <a:schemeClr val="bg1"/>
                </a:solidFill>
                <a:latin typeface="Courier New" pitchFamily="49" charset="0"/>
                <a:cs typeface="Courier New" pitchFamily="49" charset="0"/>
              </a:rPr>
              <a:t> m = __get_PRIMASK();</a:t>
            </a:r>
          </a:p>
          <a:p>
            <a:pPr marL="342900" indent="-342900">
              <a:lnSpc>
                <a:spcPct val="90000"/>
              </a:lnSpc>
              <a:spcBef>
                <a:spcPct val="20000"/>
              </a:spcBef>
              <a:defRPr/>
            </a:pPr>
            <a:r>
              <a:rPr lang="en-US" sz="1800" b="1" dirty="0">
                <a:solidFill>
                  <a:schemeClr val="bg1"/>
                </a:solidFill>
                <a:latin typeface="Courier New" pitchFamily="49" charset="0"/>
                <a:cs typeface="Courier New" pitchFamily="49" charset="0"/>
              </a:rPr>
              <a:t> __disable_irq(); </a:t>
            </a:r>
          </a:p>
          <a:p>
            <a:pPr marL="342900" indent="-342900">
              <a:lnSpc>
                <a:spcPct val="90000"/>
              </a:lnSpc>
              <a:spcBef>
                <a:spcPct val="20000"/>
              </a:spcBef>
              <a:defRPr/>
            </a:pPr>
            <a:endParaRPr lang="en-US" sz="1800" b="1" dirty="0">
              <a:solidFill>
                <a:schemeClr val="bg1"/>
              </a:solidFill>
              <a:latin typeface="Courier New" pitchFamily="49" charset="0"/>
              <a:cs typeface="Courier New" pitchFamily="49" charset="0"/>
            </a:endParaRPr>
          </a:p>
          <a:p>
            <a:pPr marL="342900" indent="-342900">
              <a:lnSpc>
                <a:spcPct val="90000"/>
              </a:lnSpc>
              <a:spcBef>
                <a:spcPct val="20000"/>
              </a:spcBef>
              <a:defRPr/>
            </a:pPr>
            <a:r>
              <a:rPr lang="en-US" sz="1800" b="1" dirty="0">
                <a:solidFill>
                  <a:schemeClr val="bg1"/>
                </a:solidFill>
                <a:latin typeface="Courier New" pitchFamily="49" charset="0"/>
                <a:cs typeface="Courier New" pitchFamily="49" charset="0"/>
              </a:rPr>
              <a:t> DT-&gt;day = current_time.day;</a:t>
            </a:r>
          </a:p>
          <a:p>
            <a:pPr eaLnBrk="1" hangingPunct="1">
              <a:spcBef>
                <a:spcPct val="20000"/>
              </a:spcBef>
              <a:buClr>
                <a:srgbClr val="0000FF"/>
              </a:buClr>
              <a:buFont typeface="Wingdings" pitchFamily="2" charset="2"/>
              <a:buNone/>
              <a:defRPr/>
            </a:pPr>
            <a:r>
              <a:rPr lang="en-US" sz="1800" b="1" dirty="0">
                <a:solidFill>
                  <a:schemeClr val="bg1"/>
                </a:solidFill>
                <a:latin typeface="Courier New" pitchFamily="49" charset="0"/>
                <a:cs typeface="Courier New" pitchFamily="49" charset="0"/>
              </a:rPr>
              <a:t> DT-&gt;hour = current_time.hour;</a:t>
            </a:r>
          </a:p>
          <a:p>
            <a:pPr eaLnBrk="1" hangingPunct="1">
              <a:spcBef>
                <a:spcPct val="20000"/>
              </a:spcBef>
              <a:buClr>
                <a:srgbClr val="0000FF"/>
              </a:buClr>
              <a:defRPr/>
            </a:pPr>
            <a:r>
              <a:rPr lang="en-US" sz="1800" b="1" dirty="0">
                <a:solidFill>
                  <a:schemeClr val="bg1"/>
                </a:solidFill>
                <a:latin typeface="Courier New" pitchFamily="49" charset="0"/>
                <a:cs typeface="Courier New" pitchFamily="49" charset="0"/>
              </a:rPr>
              <a:t> DT-&gt;minute = current_time.minute;</a:t>
            </a:r>
          </a:p>
          <a:p>
            <a:pPr eaLnBrk="1" hangingPunct="1">
              <a:spcBef>
                <a:spcPct val="20000"/>
              </a:spcBef>
              <a:buClr>
                <a:srgbClr val="0000FF"/>
              </a:buClr>
              <a:defRPr/>
            </a:pPr>
            <a:r>
              <a:rPr lang="en-US" sz="1800" b="1" dirty="0">
                <a:solidFill>
                  <a:schemeClr val="bg1"/>
                </a:solidFill>
                <a:latin typeface="Courier New" pitchFamily="49" charset="0"/>
                <a:cs typeface="Courier New" pitchFamily="49" charset="0"/>
              </a:rPr>
              <a:t> DT-&gt;second = current_time.second;</a:t>
            </a:r>
          </a:p>
          <a:p>
            <a:pPr marL="342900" indent="-342900">
              <a:lnSpc>
                <a:spcPct val="90000"/>
              </a:lnSpc>
              <a:spcBef>
                <a:spcPct val="20000"/>
              </a:spcBef>
              <a:defRPr/>
            </a:pPr>
            <a:r>
              <a:rPr lang="en-US" sz="1800" b="1" dirty="0">
                <a:solidFill>
                  <a:schemeClr val="bg1"/>
                </a:solidFill>
                <a:latin typeface="Courier New" pitchFamily="49" charset="0"/>
                <a:cs typeface="Courier New" pitchFamily="49" charset="0"/>
              </a:rPr>
              <a:t> __set_PRIMASK(m);</a:t>
            </a:r>
          </a:p>
          <a:p>
            <a:pPr marL="342900" indent="-342900">
              <a:lnSpc>
                <a:spcPct val="90000"/>
              </a:lnSpc>
              <a:spcBef>
                <a:spcPct val="20000"/>
              </a:spcBef>
              <a:defRPr/>
            </a:pPr>
            <a:r>
              <a:rPr lang="en-US" sz="1800" b="1" dirty="0">
                <a:solidFill>
                  <a:schemeClr val="bg1"/>
                </a:solidFill>
                <a:latin typeface="Courier New" pitchFamily="49" charset="0"/>
                <a:cs typeface="Courier New" pitchFamily="49" charset="0"/>
              </a:rPr>
              <a:t>}</a:t>
            </a:r>
          </a:p>
        </p:txBody>
      </p:sp>
    </p:spTree>
    <p:extLst>
      <p:ext uri="{BB962C8B-B14F-4D97-AF65-F5344CB8AC3E}">
        <p14:creationId xmlns:p14="http://schemas.microsoft.com/office/powerpoint/2010/main" val="415109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E91A-F273-44CA-8235-188EDE60C6E2}"/>
              </a:ext>
            </a:extLst>
          </p:cNvPr>
          <p:cNvSpPr>
            <a:spLocks noGrp="1"/>
          </p:cNvSpPr>
          <p:nvPr>
            <p:ph type="title"/>
          </p:nvPr>
        </p:nvSpPr>
        <p:spPr/>
        <p:txBody>
          <a:bodyPr/>
          <a:lstStyle/>
          <a:p>
            <a:r>
              <a:rPr lang="en-GB" dirty="0"/>
              <a:t>Interrupt or Exception Processing Sequence</a:t>
            </a:r>
            <a:endParaRPr lang="en-US" dirty="0"/>
          </a:p>
        </p:txBody>
      </p:sp>
      <p:sp>
        <p:nvSpPr>
          <p:cNvPr id="3" name="Content Placeholder 2">
            <a:extLst>
              <a:ext uri="{FF2B5EF4-FFF2-40B4-BE49-F238E27FC236}">
                <a16:creationId xmlns:a16="http://schemas.microsoft.com/office/drawing/2014/main" id="{2331626A-FBE1-4732-B4D2-91033399F21B}"/>
              </a:ext>
            </a:extLst>
          </p:cNvPr>
          <p:cNvSpPr>
            <a:spLocks noGrp="1"/>
          </p:cNvSpPr>
          <p:nvPr>
            <p:ph idx="1"/>
          </p:nvPr>
        </p:nvSpPr>
        <p:spPr/>
        <p:txBody>
          <a:bodyPr/>
          <a:lstStyle/>
          <a:p>
            <a:r>
              <a:rPr lang="en-GB" dirty="0"/>
              <a:t>The main code is running. When the interrupt trigger occurs:</a:t>
            </a:r>
          </a:p>
          <a:p>
            <a:pPr lvl="1"/>
            <a:r>
              <a:rPr lang="en-US" dirty="0"/>
              <a:t>The processor does some hard-wired processing</a:t>
            </a:r>
          </a:p>
          <a:p>
            <a:pPr lvl="1"/>
            <a:r>
              <a:rPr lang="en-US" dirty="0"/>
              <a:t>The processor executes the ISR, including return-from-interrupt instruction at the end</a:t>
            </a:r>
          </a:p>
          <a:p>
            <a:pPr lvl="1"/>
            <a:endParaRPr lang="en-US" dirty="0"/>
          </a:p>
          <a:p>
            <a:r>
              <a:rPr lang="en-US"/>
              <a:t>Then </a:t>
            </a:r>
            <a:r>
              <a:rPr lang="en-US" dirty="0"/>
              <a:t>the processor resumes running the main code</a:t>
            </a:r>
          </a:p>
        </p:txBody>
      </p:sp>
      <p:grpSp>
        <p:nvGrpSpPr>
          <p:cNvPr id="4" name="Group 3">
            <a:extLst>
              <a:ext uri="{FF2B5EF4-FFF2-40B4-BE49-F238E27FC236}">
                <a16:creationId xmlns:a16="http://schemas.microsoft.com/office/drawing/2014/main" id="{867EF4AE-6E70-41C1-AD3F-7BBDB797A604}"/>
              </a:ext>
            </a:extLst>
          </p:cNvPr>
          <p:cNvGrpSpPr/>
          <p:nvPr/>
        </p:nvGrpSpPr>
        <p:grpSpPr>
          <a:xfrm>
            <a:off x="1515665" y="3236546"/>
            <a:ext cx="9160669" cy="2882900"/>
            <a:chOff x="1629568" y="3352800"/>
            <a:chExt cx="9160669" cy="2882900"/>
          </a:xfrm>
        </p:grpSpPr>
        <p:sp>
          <p:nvSpPr>
            <p:cNvPr id="5" name="Rectangle 4">
              <a:extLst>
                <a:ext uri="{FF2B5EF4-FFF2-40B4-BE49-F238E27FC236}">
                  <a16:creationId xmlns:a16="http://schemas.microsoft.com/office/drawing/2014/main" id="{58016B58-59F0-47DA-A118-D2095AE5ADC8}"/>
                </a:ext>
              </a:extLst>
            </p:cNvPr>
            <p:cNvSpPr/>
            <p:nvPr/>
          </p:nvSpPr>
          <p:spPr>
            <a:xfrm>
              <a:off x="3314700" y="3441700"/>
              <a:ext cx="1257300" cy="800100"/>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D3B21014-0B74-4E49-BFC4-B163C10F75D2}"/>
                </a:ext>
              </a:extLst>
            </p:cNvPr>
            <p:cNvSpPr/>
            <p:nvPr/>
          </p:nvSpPr>
          <p:spPr>
            <a:xfrm>
              <a:off x="3314700" y="5435600"/>
              <a:ext cx="1257300" cy="800100"/>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3FE62940-40FB-4470-A416-F12D8AE0A1E2}"/>
                </a:ext>
              </a:extLst>
            </p:cNvPr>
            <p:cNvSpPr/>
            <p:nvPr/>
          </p:nvSpPr>
          <p:spPr>
            <a:xfrm>
              <a:off x="6375400" y="4241800"/>
              <a:ext cx="1257300" cy="292100"/>
            </a:xfrm>
            <a:prstGeom prst="rect">
              <a:avLst/>
            </a:prstGeom>
            <a:solidFill>
              <a:schemeClr val="accent5"/>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0E1E9ABB-2175-4742-A383-7FF87D8E5064}"/>
                </a:ext>
              </a:extLst>
            </p:cNvPr>
            <p:cNvSpPr/>
            <p:nvPr/>
          </p:nvSpPr>
          <p:spPr>
            <a:xfrm>
              <a:off x="6375400" y="5143500"/>
              <a:ext cx="1257300" cy="292100"/>
            </a:xfrm>
            <a:prstGeom prst="rect">
              <a:avLst/>
            </a:prstGeom>
            <a:solidFill>
              <a:schemeClr val="accent5"/>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5E22A6E1-EACC-4221-AFD8-44D830F858F7}"/>
                </a:ext>
              </a:extLst>
            </p:cNvPr>
            <p:cNvSpPr/>
            <p:nvPr/>
          </p:nvSpPr>
          <p:spPr>
            <a:xfrm>
              <a:off x="9283700" y="4533900"/>
              <a:ext cx="1257300" cy="609600"/>
            </a:xfrm>
            <a:prstGeom prst="rect">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0" name="Straight Arrow Connector 9">
              <a:extLst>
                <a:ext uri="{FF2B5EF4-FFF2-40B4-BE49-F238E27FC236}">
                  <a16:creationId xmlns:a16="http://schemas.microsoft.com/office/drawing/2014/main" id="{DB3D931D-3388-4784-9B5F-3A71BAC3716C}"/>
                </a:ext>
              </a:extLst>
            </p:cNvPr>
            <p:cNvCxnSpPr/>
            <p:nvPr/>
          </p:nvCxnSpPr>
          <p:spPr>
            <a:xfrm>
              <a:off x="4584700" y="4241800"/>
              <a:ext cx="18034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D0C24F0-1FA6-4EC4-B9DE-0FEFDAB40E0C}"/>
                </a:ext>
              </a:extLst>
            </p:cNvPr>
            <p:cNvCxnSpPr/>
            <p:nvPr/>
          </p:nvCxnSpPr>
          <p:spPr>
            <a:xfrm>
              <a:off x="7645400" y="4533900"/>
              <a:ext cx="16510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4D1578C-2F98-4EE5-899C-125C4B6987FB}"/>
                </a:ext>
              </a:extLst>
            </p:cNvPr>
            <p:cNvCxnSpPr/>
            <p:nvPr/>
          </p:nvCxnSpPr>
          <p:spPr>
            <a:xfrm>
              <a:off x="7632700" y="5143500"/>
              <a:ext cx="16510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1821747A-10E2-49F8-B289-786F6A4557FC}"/>
                </a:ext>
              </a:extLst>
            </p:cNvPr>
            <p:cNvCxnSpPr/>
            <p:nvPr/>
          </p:nvCxnSpPr>
          <p:spPr>
            <a:xfrm>
              <a:off x="4572000" y="5435600"/>
              <a:ext cx="18034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950CA28-A3A4-4F2D-B05D-0E25C4A7D91C}"/>
                </a:ext>
              </a:extLst>
            </p:cNvPr>
            <p:cNvSpPr txBox="1"/>
            <p:nvPr/>
          </p:nvSpPr>
          <p:spPr>
            <a:xfrm>
              <a:off x="3413125" y="4686300"/>
              <a:ext cx="1060450" cy="304800"/>
            </a:xfrm>
            <a:prstGeom prst="rect">
              <a:avLst/>
            </a:prstGeom>
          </p:spPr>
          <p:txBody>
            <a:bodyPr vert="horz" wrap="square" lIns="0" tIns="0" rIns="0" bIns="0" rtlCol="0" anchor="t">
              <a:normAutofit/>
            </a:bodyPr>
            <a:lstStyle/>
            <a:p>
              <a:pPr algn="ctr"/>
              <a:r>
                <a:rPr lang="en-GB" sz="1500" dirty="0"/>
                <a:t>Main code</a:t>
              </a:r>
            </a:p>
          </p:txBody>
        </p:sp>
        <p:sp>
          <p:nvSpPr>
            <p:cNvPr id="15" name="TextBox 14">
              <a:extLst>
                <a:ext uri="{FF2B5EF4-FFF2-40B4-BE49-F238E27FC236}">
                  <a16:creationId xmlns:a16="http://schemas.microsoft.com/office/drawing/2014/main" id="{EEFF1976-B77C-4166-8452-6F963BAA8087}"/>
                </a:ext>
              </a:extLst>
            </p:cNvPr>
            <p:cNvSpPr txBox="1"/>
            <p:nvPr/>
          </p:nvSpPr>
          <p:spPr>
            <a:xfrm>
              <a:off x="5676900" y="3635375"/>
              <a:ext cx="2654300" cy="457200"/>
            </a:xfrm>
            <a:prstGeom prst="rect">
              <a:avLst/>
            </a:prstGeom>
          </p:spPr>
          <p:txBody>
            <a:bodyPr vert="horz" wrap="square" lIns="0" tIns="0" rIns="0" bIns="0" rtlCol="0" anchor="t">
              <a:normAutofit/>
            </a:bodyPr>
            <a:lstStyle/>
            <a:p>
              <a:pPr algn="ctr"/>
              <a:r>
                <a:rPr lang="en-GB" sz="1500" dirty="0"/>
                <a:t>Hardwired CPU</a:t>
              </a:r>
            </a:p>
            <a:p>
              <a:pPr algn="ctr"/>
              <a:r>
                <a:rPr lang="en-GB" sz="1500" dirty="0"/>
                <a:t>response activities</a:t>
              </a:r>
            </a:p>
          </p:txBody>
        </p:sp>
        <p:sp>
          <p:nvSpPr>
            <p:cNvPr id="16" name="TextBox 15">
              <a:extLst>
                <a:ext uri="{FF2B5EF4-FFF2-40B4-BE49-F238E27FC236}">
                  <a16:creationId xmlns:a16="http://schemas.microsoft.com/office/drawing/2014/main" id="{9564F71D-5F2E-40DC-84CD-C5B697134BB0}"/>
                </a:ext>
              </a:extLst>
            </p:cNvPr>
            <p:cNvSpPr txBox="1"/>
            <p:nvPr/>
          </p:nvSpPr>
          <p:spPr>
            <a:xfrm>
              <a:off x="9034462" y="4092575"/>
              <a:ext cx="1755775" cy="298450"/>
            </a:xfrm>
            <a:prstGeom prst="rect">
              <a:avLst/>
            </a:prstGeom>
          </p:spPr>
          <p:txBody>
            <a:bodyPr vert="horz" wrap="square" lIns="0" tIns="0" rIns="0" bIns="0" rtlCol="0" anchor="t">
              <a:normAutofit/>
            </a:bodyPr>
            <a:lstStyle/>
            <a:p>
              <a:pPr algn="ctr"/>
              <a:r>
                <a:rPr lang="en-GB" sz="1500" dirty="0"/>
                <a:t>Interrupt routine</a:t>
              </a:r>
            </a:p>
          </p:txBody>
        </p:sp>
        <p:cxnSp>
          <p:nvCxnSpPr>
            <p:cNvPr id="17" name="Straight Arrow Connector 16">
              <a:extLst>
                <a:ext uri="{FF2B5EF4-FFF2-40B4-BE49-F238E27FC236}">
                  <a16:creationId xmlns:a16="http://schemas.microsoft.com/office/drawing/2014/main" id="{0ADAACFB-6419-4C9F-86B0-EDE2CEEA5B0F}"/>
                </a:ext>
              </a:extLst>
            </p:cNvPr>
            <p:cNvCxnSpPr/>
            <p:nvPr/>
          </p:nvCxnSpPr>
          <p:spPr>
            <a:xfrm>
              <a:off x="2429668" y="3352800"/>
              <a:ext cx="0" cy="28829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62350AE-5132-48D0-B80E-55C7AD5D0548}"/>
                </a:ext>
              </a:extLst>
            </p:cNvPr>
            <p:cNvSpPr txBox="1"/>
            <p:nvPr/>
          </p:nvSpPr>
          <p:spPr>
            <a:xfrm>
              <a:off x="1629568" y="5940425"/>
              <a:ext cx="495300" cy="295275"/>
            </a:xfrm>
            <a:prstGeom prst="rect">
              <a:avLst/>
            </a:prstGeom>
          </p:spPr>
          <p:txBody>
            <a:bodyPr vert="horz" wrap="square" lIns="0" tIns="0" rIns="0" bIns="0" rtlCol="0" anchor="t">
              <a:normAutofit/>
            </a:bodyPr>
            <a:lstStyle/>
            <a:p>
              <a:pPr algn="ctr"/>
              <a:r>
                <a:rPr lang="en-GB" sz="1500" dirty="0"/>
                <a:t>Time</a:t>
              </a:r>
            </a:p>
          </p:txBody>
        </p:sp>
      </p:grpSp>
    </p:spTree>
    <p:extLst>
      <p:ext uri="{BB962C8B-B14F-4D97-AF65-F5344CB8AC3E}">
        <p14:creationId xmlns:p14="http://schemas.microsoft.com/office/powerpoint/2010/main" val="109861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A7AB-119F-446B-894F-0D005801A66A}"/>
              </a:ext>
            </a:extLst>
          </p:cNvPr>
          <p:cNvSpPr>
            <a:spLocks noGrp="1"/>
          </p:cNvSpPr>
          <p:nvPr>
            <p:ph type="title"/>
          </p:nvPr>
        </p:nvSpPr>
        <p:spPr/>
        <p:txBody>
          <a:bodyPr/>
          <a:lstStyle/>
          <a:p>
            <a:r>
              <a:rPr lang="en-GB" dirty="0"/>
              <a:t>Interrupts</a:t>
            </a:r>
            <a:endParaRPr lang="en-US" dirty="0"/>
          </a:p>
        </p:txBody>
      </p:sp>
      <p:sp>
        <p:nvSpPr>
          <p:cNvPr id="3" name="Content Placeholder 2">
            <a:extLst>
              <a:ext uri="{FF2B5EF4-FFF2-40B4-BE49-F238E27FC236}">
                <a16:creationId xmlns:a16="http://schemas.microsoft.com/office/drawing/2014/main" id="{F1B5547B-2254-44A5-97DA-02F381F4FFDD}"/>
              </a:ext>
            </a:extLst>
          </p:cNvPr>
          <p:cNvSpPr>
            <a:spLocks noGrp="1"/>
          </p:cNvSpPr>
          <p:nvPr>
            <p:ph idx="1"/>
          </p:nvPr>
        </p:nvSpPr>
        <p:spPr/>
        <p:txBody>
          <a:bodyPr/>
          <a:lstStyle/>
          <a:p>
            <a:r>
              <a:rPr lang="en-GB" dirty="0"/>
              <a:t>Hardware-triggered asynchronous routine</a:t>
            </a:r>
          </a:p>
          <a:p>
            <a:pPr lvl="1">
              <a:spcBef>
                <a:spcPts val="600"/>
              </a:spcBef>
            </a:pPr>
            <a:r>
              <a:rPr lang="en-GB" dirty="0"/>
              <a:t>Triggered by hardware signal from peripheral or external device</a:t>
            </a:r>
          </a:p>
          <a:p>
            <a:pPr lvl="1">
              <a:spcBef>
                <a:spcPts val="600"/>
              </a:spcBef>
            </a:pPr>
            <a:r>
              <a:rPr lang="en-GB" dirty="0"/>
              <a:t>Asynchronous: can happen anywhere in the program (unless interrupt is disabled)</a:t>
            </a:r>
          </a:p>
          <a:p>
            <a:pPr lvl="1">
              <a:spcBef>
                <a:spcPts val="600"/>
              </a:spcBef>
            </a:pPr>
            <a:r>
              <a:rPr lang="en-GB" dirty="0"/>
              <a:t>Software routine: interrupt service routine runs in response </a:t>
            </a:r>
            <a:r>
              <a:rPr lang="en-GB"/>
              <a:t>to interrupt</a:t>
            </a:r>
            <a:endParaRPr lang="en-GB" dirty="0"/>
          </a:p>
          <a:p>
            <a:pPr lvl="1">
              <a:spcBef>
                <a:spcPts val="600"/>
              </a:spcBef>
            </a:pPr>
            <a:endParaRPr lang="en-GB" dirty="0"/>
          </a:p>
          <a:p>
            <a:r>
              <a:rPr lang="en-GB" dirty="0"/>
              <a:t>Fundamental mechanism of microcontrollers</a:t>
            </a:r>
          </a:p>
          <a:p>
            <a:pPr lvl="1">
              <a:spcBef>
                <a:spcPts val="600"/>
              </a:spcBef>
            </a:pPr>
            <a:r>
              <a:rPr lang="en-GB" dirty="0"/>
              <a:t>Provides efficient event-based processing rather than polling</a:t>
            </a:r>
          </a:p>
          <a:p>
            <a:pPr lvl="1">
              <a:spcBef>
                <a:spcPts val="600"/>
              </a:spcBef>
            </a:pPr>
            <a:r>
              <a:rPr lang="en-GB" dirty="0"/>
              <a:t>Provides quick response to events, regardless of program state, complexity, and location</a:t>
            </a:r>
          </a:p>
          <a:p>
            <a:pPr lvl="1">
              <a:spcBef>
                <a:spcPts val="600"/>
              </a:spcBef>
            </a:pPr>
            <a:r>
              <a:rPr lang="en-GB" dirty="0"/>
              <a:t>Allows many multithreaded embedded systems to be responsive without an operating system (specifically task scheduler)</a:t>
            </a:r>
          </a:p>
        </p:txBody>
      </p:sp>
    </p:spTree>
    <p:extLst>
      <p:ext uri="{BB962C8B-B14F-4D97-AF65-F5344CB8AC3E}">
        <p14:creationId xmlns:p14="http://schemas.microsoft.com/office/powerpoint/2010/main" val="276206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16BF-C6A1-4F0E-A098-5F1CD44DE336}"/>
              </a:ext>
            </a:extLst>
          </p:cNvPr>
          <p:cNvSpPr>
            <a:spLocks noGrp="1"/>
          </p:cNvSpPr>
          <p:nvPr>
            <p:ph type="title"/>
          </p:nvPr>
        </p:nvSpPr>
        <p:spPr/>
        <p:txBody>
          <a:bodyPr/>
          <a:lstStyle/>
          <a:p>
            <a:r>
              <a:rPr lang="en-GB" dirty="0"/>
              <a:t>Example Program Requirements and Design</a:t>
            </a:r>
            <a:endParaRPr lang="en-US" dirty="0"/>
          </a:p>
        </p:txBody>
      </p:sp>
      <p:sp>
        <p:nvSpPr>
          <p:cNvPr id="3" name="Content Placeholder 2">
            <a:extLst>
              <a:ext uri="{FF2B5EF4-FFF2-40B4-BE49-F238E27FC236}">
                <a16:creationId xmlns:a16="http://schemas.microsoft.com/office/drawing/2014/main" id="{77E0C7A2-7FDA-4628-83A1-04EB7211F70B}"/>
              </a:ext>
            </a:extLst>
          </p:cNvPr>
          <p:cNvSpPr>
            <a:spLocks noGrp="1"/>
          </p:cNvSpPr>
          <p:nvPr>
            <p:ph idx="1"/>
          </p:nvPr>
        </p:nvSpPr>
        <p:spPr>
          <a:xfrm>
            <a:off x="479425" y="3942722"/>
            <a:ext cx="11233150" cy="2347447"/>
          </a:xfrm>
        </p:spPr>
        <p:txBody>
          <a:bodyPr/>
          <a:lstStyle/>
          <a:p>
            <a:pPr marL="399600" indent="-165600">
              <a:spcAft>
                <a:spcPts val="1200"/>
              </a:spcAft>
              <a:buSzPct val="80000"/>
              <a:buFont typeface="Arial" panose="020B0604020202020204" pitchFamily="34" charset="0"/>
              <a:buChar char="•"/>
            </a:pPr>
            <a:r>
              <a:rPr lang="en-GB" sz="2000" dirty="0"/>
              <a:t>When switch SW is pressed, ISR will increment count variable</a:t>
            </a:r>
          </a:p>
          <a:p>
            <a:pPr marL="399600" indent="-165600">
              <a:spcAft>
                <a:spcPts val="1200"/>
              </a:spcAft>
              <a:buSzPct val="80000"/>
              <a:buFont typeface="Arial" panose="020B0604020202020204" pitchFamily="34" charset="0"/>
              <a:buChar char="•"/>
            </a:pPr>
            <a:r>
              <a:rPr lang="en-GB" sz="2000" dirty="0"/>
              <a:t>Main code will light LEDs according to count value in binary sequence (Blue: 4, Green: 2, Red: 1)</a:t>
            </a:r>
          </a:p>
          <a:p>
            <a:pPr marL="399600" indent="-165600">
              <a:spcAft>
                <a:spcPts val="1200"/>
              </a:spcAft>
              <a:buSzPct val="80000"/>
              <a:buFont typeface="Arial" panose="020B0604020202020204" pitchFamily="34" charset="0"/>
              <a:buChar char="•"/>
            </a:pPr>
            <a:r>
              <a:rPr lang="en-GB" sz="2000" dirty="0"/>
              <a:t>Main code will toggle its debug line each time it executes</a:t>
            </a:r>
          </a:p>
          <a:p>
            <a:pPr marL="399600" indent="-165600">
              <a:spcAft>
                <a:spcPts val="1200"/>
              </a:spcAft>
              <a:buSzPct val="80000"/>
              <a:buFont typeface="Arial" panose="020B0604020202020204" pitchFamily="34" charset="0"/>
              <a:buChar char="•"/>
            </a:pPr>
            <a:r>
              <a:rPr lang="en-GB" sz="2000" dirty="0"/>
              <a:t>ISR will raise its debug line (and lower main’s debug line) whenever it is executing</a:t>
            </a:r>
          </a:p>
          <a:p>
            <a:endParaRPr lang="en-US" dirty="0"/>
          </a:p>
        </p:txBody>
      </p:sp>
      <p:grpSp>
        <p:nvGrpSpPr>
          <p:cNvPr id="4" name="Group 3">
            <a:extLst>
              <a:ext uri="{FF2B5EF4-FFF2-40B4-BE49-F238E27FC236}">
                <a16:creationId xmlns:a16="http://schemas.microsoft.com/office/drawing/2014/main" id="{2A078A5C-790D-4EF2-ACEF-632BC1B0D7FD}"/>
              </a:ext>
            </a:extLst>
          </p:cNvPr>
          <p:cNvGrpSpPr/>
          <p:nvPr/>
        </p:nvGrpSpPr>
        <p:grpSpPr>
          <a:xfrm>
            <a:off x="680080" y="1295400"/>
            <a:ext cx="10807700" cy="2305447"/>
            <a:chOff x="689769" y="1041400"/>
            <a:chExt cx="10807700" cy="2305447"/>
          </a:xfrm>
        </p:grpSpPr>
        <p:grpSp>
          <p:nvGrpSpPr>
            <p:cNvPr id="5" name="Group 4">
              <a:extLst>
                <a:ext uri="{FF2B5EF4-FFF2-40B4-BE49-F238E27FC236}">
                  <a16:creationId xmlns:a16="http://schemas.microsoft.com/office/drawing/2014/main" id="{C66C9DF5-2331-42F2-973A-BAC046F7D8A6}"/>
                </a:ext>
              </a:extLst>
            </p:cNvPr>
            <p:cNvGrpSpPr/>
            <p:nvPr/>
          </p:nvGrpSpPr>
          <p:grpSpPr>
            <a:xfrm>
              <a:off x="689769" y="1041400"/>
              <a:ext cx="10807700" cy="1149350"/>
              <a:chOff x="689769" y="1219200"/>
              <a:chExt cx="10807700" cy="1149350"/>
            </a:xfrm>
          </p:grpSpPr>
          <p:grpSp>
            <p:nvGrpSpPr>
              <p:cNvPr id="16" name="Group 15">
                <a:extLst>
                  <a:ext uri="{FF2B5EF4-FFF2-40B4-BE49-F238E27FC236}">
                    <a16:creationId xmlns:a16="http://schemas.microsoft.com/office/drawing/2014/main" id="{4D90C722-E0D8-45C9-9DF8-C93E34900E22}"/>
                  </a:ext>
                </a:extLst>
              </p:cNvPr>
              <p:cNvGrpSpPr/>
              <p:nvPr/>
            </p:nvGrpSpPr>
            <p:grpSpPr>
              <a:xfrm>
                <a:off x="689769" y="1301750"/>
                <a:ext cx="10807700" cy="1066800"/>
                <a:chOff x="495300" y="1301750"/>
                <a:chExt cx="10807700" cy="1066800"/>
              </a:xfrm>
            </p:grpSpPr>
            <p:sp>
              <p:nvSpPr>
                <p:cNvPr id="18" name="Rectangle 17">
                  <a:extLst>
                    <a:ext uri="{FF2B5EF4-FFF2-40B4-BE49-F238E27FC236}">
                      <a16:creationId xmlns:a16="http://schemas.microsoft.com/office/drawing/2014/main" id="{CBD1AB12-5F5C-4BE6-9556-EDDE98A72D6C}"/>
                    </a:ext>
                  </a:extLst>
                </p:cNvPr>
                <p:cNvSpPr/>
                <p:nvPr/>
              </p:nvSpPr>
              <p:spPr>
                <a:xfrm>
                  <a:off x="495300" y="1574800"/>
                  <a:ext cx="647700" cy="520700"/>
                </a:xfrm>
                <a:prstGeom prst="rect">
                  <a:avLst/>
                </a:prstGeom>
                <a:solidFill>
                  <a:schemeClr val="accent5"/>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solidFill>
                        <a:schemeClr val="bg1"/>
                      </a:solidFill>
                    </a:rPr>
                    <a:t>SW</a:t>
                  </a:r>
                </a:p>
              </p:txBody>
            </p:sp>
            <p:sp>
              <p:nvSpPr>
                <p:cNvPr id="19" name="Oval 18">
                  <a:extLst>
                    <a:ext uri="{FF2B5EF4-FFF2-40B4-BE49-F238E27FC236}">
                      <a16:creationId xmlns:a16="http://schemas.microsoft.com/office/drawing/2014/main" id="{FD2727EB-C521-4F35-A3C4-7D20C8AF2D10}"/>
                    </a:ext>
                  </a:extLst>
                </p:cNvPr>
                <p:cNvSpPr/>
                <p:nvPr/>
              </p:nvSpPr>
              <p:spPr>
                <a:xfrm>
                  <a:off x="2235200" y="1479550"/>
                  <a:ext cx="711200" cy="711200"/>
                </a:xfrm>
                <a:prstGeom prst="ellipse">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ISR</a:t>
                  </a:r>
                </a:p>
              </p:txBody>
            </p:sp>
            <p:sp>
              <p:nvSpPr>
                <p:cNvPr id="20" name="Rectangle 19">
                  <a:extLst>
                    <a:ext uri="{FF2B5EF4-FFF2-40B4-BE49-F238E27FC236}">
                      <a16:creationId xmlns:a16="http://schemas.microsoft.com/office/drawing/2014/main" id="{D9877721-5635-467B-96A2-3DB642CC0237}"/>
                    </a:ext>
                  </a:extLst>
                </p:cNvPr>
                <p:cNvSpPr/>
                <p:nvPr/>
              </p:nvSpPr>
              <p:spPr>
                <a:xfrm>
                  <a:off x="4191000" y="1574800"/>
                  <a:ext cx="2349500" cy="520700"/>
                </a:xfrm>
                <a:prstGeom prst="rect">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Count</a:t>
                  </a:r>
                </a:p>
              </p:txBody>
            </p:sp>
            <p:sp>
              <p:nvSpPr>
                <p:cNvPr id="21" name="Oval 20">
                  <a:extLst>
                    <a:ext uri="{FF2B5EF4-FFF2-40B4-BE49-F238E27FC236}">
                      <a16:creationId xmlns:a16="http://schemas.microsoft.com/office/drawing/2014/main" id="{5F76481B-1467-4DF2-A2B0-85A38016A806}"/>
                    </a:ext>
                  </a:extLst>
                </p:cNvPr>
                <p:cNvSpPr/>
                <p:nvPr/>
              </p:nvSpPr>
              <p:spPr>
                <a:xfrm>
                  <a:off x="7772400" y="1301750"/>
                  <a:ext cx="1066800" cy="1066800"/>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MAIN</a:t>
                  </a:r>
                </a:p>
              </p:txBody>
            </p:sp>
            <p:cxnSp>
              <p:nvCxnSpPr>
                <p:cNvPr id="22" name="Straight Arrow Connector 21">
                  <a:extLst>
                    <a:ext uri="{FF2B5EF4-FFF2-40B4-BE49-F238E27FC236}">
                      <a16:creationId xmlns:a16="http://schemas.microsoft.com/office/drawing/2014/main" id="{050AD6CD-8DFF-4AAA-B1A7-B5CE54481DC0}"/>
                    </a:ext>
                  </a:extLst>
                </p:cNvPr>
                <p:cNvCxnSpPr>
                  <a:stCxn id="21" idx="6"/>
                </p:cNvCxnSpPr>
                <p:nvPr/>
              </p:nvCxnSpPr>
              <p:spPr>
                <a:xfrm>
                  <a:off x="8839200" y="1835150"/>
                  <a:ext cx="15494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218ACE7-E085-426A-B198-477ED82390AC}"/>
                    </a:ext>
                  </a:extLst>
                </p:cNvPr>
                <p:cNvCxnSpPr>
                  <a:stCxn id="20" idx="3"/>
                  <a:endCxn id="21" idx="2"/>
                </p:cNvCxnSpPr>
                <p:nvPr/>
              </p:nvCxnSpPr>
              <p:spPr>
                <a:xfrm>
                  <a:off x="6540500" y="1835150"/>
                  <a:ext cx="12319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A4E5D5D-3336-44D1-BF2F-50D373194277}"/>
                    </a:ext>
                  </a:extLst>
                </p:cNvPr>
                <p:cNvCxnSpPr>
                  <a:stCxn id="19" idx="6"/>
                  <a:endCxn id="20" idx="1"/>
                </p:cNvCxnSpPr>
                <p:nvPr/>
              </p:nvCxnSpPr>
              <p:spPr>
                <a:xfrm>
                  <a:off x="2946400" y="1835150"/>
                  <a:ext cx="12446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B467E44-DEFC-4052-A6E3-2F9CF5B69949}"/>
                    </a:ext>
                  </a:extLst>
                </p:cNvPr>
                <p:cNvCxnSpPr>
                  <a:stCxn id="18" idx="3"/>
                  <a:endCxn id="19" idx="2"/>
                </p:cNvCxnSpPr>
                <p:nvPr/>
              </p:nvCxnSpPr>
              <p:spPr>
                <a:xfrm>
                  <a:off x="1143000" y="1835150"/>
                  <a:ext cx="10922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FBE4357F-9C6D-4B3C-AF26-F7605998FA82}"/>
                    </a:ext>
                  </a:extLst>
                </p:cNvPr>
                <p:cNvGrpSpPr/>
                <p:nvPr/>
              </p:nvGrpSpPr>
              <p:grpSpPr>
                <a:xfrm>
                  <a:off x="10388600" y="1536700"/>
                  <a:ext cx="914400" cy="596900"/>
                  <a:chOff x="10388600" y="1536700"/>
                  <a:chExt cx="914400" cy="596900"/>
                </a:xfrm>
              </p:grpSpPr>
              <p:sp>
                <p:nvSpPr>
                  <p:cNvPr id="27" name="Rectangle 26">
                    <a:extLst>
                      <a:ext uri="{FF2B5EF4-FFF2-40B4-BE49-F238E27FC236}">
                        <a16:creationId xmlns:a16="http://schemas.microsoft.com/office/drawing/2014/main" id="{A9AFBD6F-3B89-42BF-ADA7-D314034F223A}"/>
                      </a:ext>
                    </a:extLst>
                  </p:cNvPr>
                  <p:cNvSpPr/>
                  <p:nvPr/>
                </p:nvSpPr>
                <p:spPr>
                  <a:xfrm>
                    <a:off x="10388600" y="1536700"/>
                    <a:ext cx="304800" cy="5969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312FB037-B09F-40D9-A858-5FEA750F79E5}"/>
                      </a:ext>
                    </a:extLst>
                  </p:cNvPr>
                  <p:cNvSpPr/>
                  <p:nvPr/>
                </p:nvSpPr>
                <p:spPr>
                  <a:xfrm>
                    <a:off x="10693400" y="1536700"/>
                    <a:ext cx="304800" cy="5969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8E0AAB2A-4942-404E-9C0F-F8DDF7091712}"/>
                      </a:ext>
                    </a:extLst>
                  </p:cNvPr>
                  <p:cNvSpPr/>
                  <p:nvPr/>
                </p:nvSpPr>
                <p:spPr>
                  <a:xfrm>
                    <a:off x="10998200" y="1536700"/>
                    <a:ext cx="304800" cy="5969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sp>
            <p:nvSpPr>
              <p:cNvPr id="17" name="TextBox 16">
                <a:extLst>
                  <a:ext uri="{FF2B5EF4-FFF2-40B4-BE49-F238E27FC236}">
                    <a16:creationId xmlns:a16="http://schemas.microsoft.com/office/drawing/2014/main" id="{E03066AA-7D3D-4A67-8986-005BBC17FEA6}"/>
                  </a:ext>
                </a:extLst>
              </p:cNvPr>
              <p:cNvSpPr txBox="1"/>
              <p:nvPr/>
            </p:nvSpPr>
            <p:spPr>
              <a:xfrm>
                <a:off x="10583069" y="1219200"/>
                <a:ext cx="914400" cy="238125"/>
              </a:xfrm>
              <a:prstGeom prst="rect">
                <a:avLst/>
              </a:prstGeom>
            </p:spPr>
            <p:txBody>
              <a:bodyPr vert="horz" wrap="square" lIns="0" tIns="0" rIns="0" bIns="0" rtlCol="0" anchor="t">
                <a:normAutofit/>
              </a:bodyPr>
              <a:lstStyle/>
              <a:p>
                <a:pPr algn="ctr"/>
                <a:r>
                  <a:rPr lang="en-GB" sz="1500" dirty="0"/>
                  <a:t>RGB LED</a:t>
                </a:r>
              </a:p>
            </p:txBody>
          </p:sp>
        </p:grpSp>
        <p:grpSp>
          <p:nvGrpSpPr>
            <p:cNvPr id="6" name="Group 5">
              <a:extLst>
                <a:ext uri="{FF2B5EF4-FFF2-40B4-BE49-F238E27FC236}">
                  <a16:creationId xmlns:a16="http://schemas.microsoft.com/office/drawing/2014/main" id="{D78D6188-B4BA-4C67-B1C2-88345B604542}"/>
                </a:ext>
              </a:extLst>
            </p:cNvPr>
            <p:cNvGrpSpPr/>
            <p:nvPr/>
          </p:nvGrpSpPr>
          <p:grpSpPr>
            <a:xfrm>
              <a:off x="1032669" y="2432447"/>
              <a:ext cx="4102893" cy="914400"/>
              <a:chOff x="1142207" y="2590800"/>
              <a:chExt cx="4102893" cy="914400"/>
            </a:xfrm>
          </p:grpSpPr>
          <p:sp>
            <p:nvSpPr>
              <p:cNvPr id="8" name="Rectangle 7">
                <a:extLst>
                  <a:ext uri="{FF2B5EF4-FFF2-40B4-BE49-F238E27FC236}">
                    <a16:creationId xmlns:a16="http://schemas.microsoft.com/office/drawing/2014/main" id="{486E815F-5FA1-44D2-81D0-47F8B339798F}"/>
                  </a:ext>
                </a:extLst>
              </p:cNvPr>
              <p:cNvSpPr/>
              <p:nvPr/>
            </p:nvSpPr>
            <p:spPr>
              <a:xfrm>
                <a:off x="1142207" y="2590800"/>
                <a:ext cx="4102893"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DCDC9ED-A11C-4556-A574-2B8E5864EB57}"/>
                  </a:ext>
                </a:extLst>
              </p:cNvPr>
              <p:cNvSpPr/>
              <p:nvPr/>
            </p:nvSpPr>
            <p:spPr>
              <a:xfrm>
                <a:off x="3053557" y="2787650"/>
                <a:ext cx="2008981" cy="520700"/>
              </a:xfrm>
              <a:prstGeom prst="rect">
                <a:avLst/>
              </a:prstGeom>
              <a:solidFill>
                <a:schemeClr val="accent3"/>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Global Variable</a:t>
                </a:r>
              </a:p>
            </p:txBody>
          </p:sp>
          <p:grpSp>
            <p:nvGrpSpPr>
              <p:cNvPr id="10" name="Group 9">
                <a:extLst>
                  <a:ext uri="{FF2B5EF4-FFF2-40B4-BE49-F238E27FC236}">
                    <a16:creationId xmlns:a16="http://schemas.microsoft.com/office/drawing/2014/main" id="{8612C8A7-AABF-425D-8718-55D8C3D81CB0}"/>
                  </a:ext>
                </a:extLst>
              </p:cNvPr>
              <p:cNvGrpSpPr/>
              <p:nvPr/>
            </p:nvGrpSpPr>
            <p:grpSpPr>
              <a:xfrm>
                <a:off x="2149498" y="2742010"/>
                <a:ext cx="673100" cy="611981"/>
                <a:chOff x="2851569" y="2818209"/>
                <a:chExt cx="673100" cy="611981"/>
              </a:xfrm>
            </p:grpSpPr>
            <p:sp>
              <p:nvSpPr>
                <p:cNvPr id="14" name="Oval 13">
                  <a:extLst>
                    <a:ext uri="{FF2B5EF4-FFF2-40B4-BE49-F238E27FC236}">
                      <a16:creationId xmlns:a16="http://schemas.microsoft.com/office/drawing/2014/main" id="{69FD2212-9B6D-46D2-9F99-F3F3AD78CA08}"/>
                    </a:ext>
                  </a:extLst>
                </p:cNvPr>
                <p:cNvSpPr/>
                <p:nvPr/>
              </p:nvSpPr>
              <p:spPr>
                <a:xfrm>
                  <a:off x="2878138" y="2818209"/>
                  <a:ext cx="611981" cy="611981"/>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p>
              </p:txBody>
            </p:sp>
            <p:sp>
              <p:nvSpPr>
                <p:cNvPr id="15" name="TextBox 14">
                  <a:extLst>
                    <a:ext uri="{FF2B5EF4-FFF2-40B4-BE49-F238E27FC236}">
                      <a16:creationId xmlns:a16="http://schemas.microsoft.com/office/drawing/2014/main" id="{08F99D0F-3481-4B1F-8B39-5227DFED9123}"/>
                    </a:ext>
                  </a:extLst>
                </p:cNvPr>
                <p:cNvSpPr txBox="1"/>
                <p:nvPr/>
              </p:nvSpPr>
              <p:spPr>
                <a:xfrm>
                  <a:off x="2851569" y="2987764"/>
                  <a:ext cx="673100" cy="292099"/>
                </a:xfrm>
                <a:prstGeom prst="rect">
                  <a:avLst/>
                </a:prstGeom>
              </p:spPr>
              <p:txBody>
                <a:bodyPr vert="horz" wrap="square" lIns="0" tIns="0" rIns="0" bIns="0" rtlCol="0" anchor="t">
                  <a:normAutofit/>
                </a:bodyPr>
                <a:lstStyle/>
                <a:p>
                  <a:pPr algn="ctr"/>
                  <a:r>
                    <a:rPr lang="en-GB" dirty="0">
                      <a:solidFill>
                        <a:schemeClr val="bg1"/>
                      </a:solidFill>
                    </a:rPr>
                    <a:t>MAIN</a:t>
                  </a:r>
                </a:p>
              </p:txBody>
            </p:sp>
          </p:grpSp>
          <p:grpSp>
            <p:nvGrpSpPr>
              <p:cNvPr id="11" name="Group 10">
                <a:extLst>
                  <a:ext uri="{FF2B5EF4-FFF2-40B4-BE49-F238E27FC236}">
                    <a16:creationId xmlns:a16="http://schemas.microsoft.com/office/drawing/2014/main" id="{311E3C56-31F0-4522-A860-880EEE1C52D8}"/>
                  </a:ext>
                </a:extLst>
              </p:cNvPr>
              <p:cNvGrpSpPr/>
              <p:nvPr/>
            </p:nvGrpSpPr>
            <p:grpSpPr>
              <a:xfrm>
                <a:off x="1268436" y="2740025"/>
                <a:ext cx="711200" cy="615950"/>
                <a:chOff x="688998" y="2768600"/>
                <a:chExt cx="711200" cy="615950"/>
              </a:xfrm>
            </p:grpSpPr>
            <p:sp>
              <p:nvSpPr>
                <p:cNvPr id="12" name="Oval 11">
                  <a:extLst>
                    <a:ext uri="{FF2B5EF4-FFF2-40B4-BE49-F238E27FC236}">
                      <a16:creationId xmlns:a16="http://schemas.microsoft.com/office/drawing/2014/main" id="{450C47DF-8481-4B37-B10C-413B59241843}"/>
                    </a:ext>
                  </a:extLst>
                </p:cNvPr>
                <p:cNvSpPr/>
                <p:nvPr/>
              </p:nvSpPr>
              <p:spPr>
                <a:xfrm>
                  <a:off x="731838" y="2768600"/>
                  <a:ext cx="615950" cy="615950"/>
                </a:xfrm>
                <a:prstGeom prst="ellipse">
                  <a:avLst/>
                </a:prstGeom>
                <a:solidFill>
                  <a:schemeClr val="accent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13" name="TextBox 12">
                  <a:extLst>
                    <a:ext uri="{FF2B5EF4-FFF2-40B4-BE49-F238E27FC236}">
                      <a16:creationId xmlns:a16="http://schemas.microsoft.com/office/drawing/2014/main" id="{DA3ED262-33B7-4970-9E48-028621E094E5}"/>
                    </a:ext>
                  </a:extLst>
                </p:cNvPr>
                <p:cNvSpPr txBox="1"/>
                <p:nvPr/>
              </p:nvSpPr>
              <p:spPr>
                <a:xfrm>
                  <a:off x="688998" y="2961250"/>
                  <a:ext cx="711200" cy="248245"/>
                </a:xfrm>
                <a:prstGeom prst="rect">
                  <a:avLst/>
                </a:prstGeom>
              </p:spPr>
              <p:txBody>
                <a:bodyPr vert="horz" wrap="square" lIns="0" tIns="0" rIns="0" bIns="0" rtlCol="0" anchor="t">
                  <a:normAutofit/>
                </a:bodyPr>
                <a:lstStyle/>
                <a:p>
                  <a:pPr algn="ctr"/>
                  <a:r>
                    <a:rPr lang="en-GB" sz="1500" dirty="0">
                      <a:solidFill>
                        <a:schemeClr val="lt1"/>
                      </a:solidFill>
                    </a:rPr>
                    <a:t>ISR</a:t>
                  </a:r>
                </a:p>
              </p:txBody>
            </p:sp>
          </p:grpSp>
        </p:grpSp>
        <p:sp>
          <p:nvSpPr>
            <p:cNvPr id="7" name="TextBox 6">
              <a:extLst>
                <a:ext uri="{FF2B5EF4-FFF2-40B4-BE49-F238E27FC236}">
                  <a16:creationId xmlns:a16="http://schemas.microsoft.com/office/drawing/2014/main" id="{BB88630C-F276-464D-8326-B7A35E21A7EF}"/>
                </a:ext>
              </a:extLst>
            </p:cNvPr>
            <p:cNvSpPr txBox="1"/>
            <p:nvPr/>
          </p:nvSpPr>
          <p:spPr>
            <a:xfrm>
              <a:off x="7242969" y="2289573"/>
              <a:ext cx="2514600" cy="498475"/>
            </a:xfrm>
            <a:prstGeom prst="rect">
              <a:avLst/>
            </a:prstGeom>
          </p:spPr>
          <p:txBody>
            <a:bodyPr vert="horz" wrap="square" lIns="0" tIns="0" rIns="0" bIns="0" rtlCol="0" anchor="t">
              <a:normAutofit fontScale="85000" lnSpcReduction="10000"/>
            </a:bodyPr>
            <a:lstStyle/>
            <a:p>
              <a:pPr algn="ctr"/>
              <a:r>
                <a:rPr lang="en-GB" b="0" dirty="0"/>
                <a:t>(does initialization, then updates LED based on count)</a:t>
              </a:r>
            </a:p>
          </p:txBody>
        </p:sp>
      </p:grpSp>
    </p:spTree>
    <p:extLst>
      <p:ext uri="{BB962C8B-B14F-4D97-AF65-F5344CB8AC3E}">
        <p14:creationId xmlns:p14="http://schemas.microsoft.com/office/powerpoint/2010/main" val="22370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63F26-7CCA-4F34-84DD-A6762C7ACBCA}"/>
              </a:ext>
            </a:extLst>
          </p:cNvPr>
          <p:cNvSpPr>
            <a:spLocks noGrp="1"/>
          </p:cNvSpPr>
          <p:nvPr>
            <p:ph type="title"/>
          </p:nvPr>
        </p:nvSpPr>
        <p:spPr/>
        <p:txBody>
          <a:bodyPr/>
          <a:lstStyle/>
          <a:p>
            <a:r>
              <a:rPr lang="en-GB" dirty="0"/>
              <a:t>Example Exception Handler</a:t>
            </a:r>
            <a:endParaRPr lang="en-US" dirty="0"/>
          </a:p>
        </p:txBody>
      </p:sp>
      <p:sp>
        <p:nvSpPr>
          <p:cNvPr id="3" name="Content Placeholder 2">
            <a:extLst>
              <a:ext uri="{FF2B5EF4-FFF2-40B4-BE49-F238E27FC236}">
                <a16:creationId xmlns:a16="http://schemas.microsoft.com/office/drawing/2014/main" id="{8DE9DCD9-497B-4C65-8E77-ABCE76662E1A}"/>
              </a:ext>
            </a:extLst>
          </p:cNvPr>
          <p:cNvSpPr>
            <a:spLocks noGrp="1"/>
          </p:cNvSpPr>
          <p:nvPr>
            <p:ph idx="1"/>
          </p:nvPr>
        </p:nvSpPr>
        <p:spPr/>
        <p:txBody>
          <a:bodyPr/>
          <a:lstStyle/>
          <a:p>
            <a:r>
              <a:rPr lang="en-GB"/>
              <a:t>Now</a:t>
            </a:r>
            <a:r>
              <a:rPr lang="en-GB" dirty="0"/>
              <a:t>,</a:t>
            </a:r>
            <a:r>
              <a:rPr lang="en-GB"/>
              <a:t> </a:t>
            </a:r>
            <a:r>
              <a:rPr lang="en-GB" dirty="0"/>
              <a:t>we will examine the processor’s response to an exception in detail:</a:t>
            </a:r>
            <a:endParaRPr lang="en-US" dirty="0"/>
          </a:p>
        </p:txBody>
      </p:sp>
      <p:pic>
        <p:nvPicPr>
          <p:cNvPr id="4" name="Picture 2">
            <a:extLst>
              <a:ext uri="{FF2B5EF4-FFF2-40B4-BE49-F238E27FC236}">
                <a16:creationId xmlns:a16="http://schemas.microsoft.com/office/drawing/2014/main" id="{4A328167-E240-448F-866E-F95C1348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116" y="2212135"/>
            <a:ext cx="47244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a:extLst>
              <a:ext uri="{FF2B5EF4-FFF2-40B4-BE49-F238E27FC236}">
                <a16:creationId xmlns:a16="http://schemas.microsoft.com/office/drawing/2014/main" id="{6F4E1AD5-F5ED-4FA6-A187-4E5246ECC331}"/>
              </a:ext>
            </a:extLst>
          </p:cNvPr>
          <p:cNvSpPr/>
          <p:nvPr/>
        </p:nvSpPr>
        <p:spPr>
          <a:xfrm>
            <a:off x="3626916" y="2612571"/>
            <a:ext cx="2133600" cy="152400"/>
          </a:xfrm>
          <a:prstGeom prst="rect">
            <a:avLst/>
          </a:prstGeom>
          <a:solidFill>
            <a:schemeClr val="accent3">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5">
            <a:extLst>
              <a:ext uri="{FF2B5EF4-FFF2-40B4-BE49-F238E27FC236}">
                <a16:creationId xmlns:a16="http://schemas.microsoft.com/office/drawing/2014/main" id="{C53B7D5D-60EF-4B56-AAF3-375E959E779D}"/>
              </a:ext>
            </a:extLst>
          </p:cNvPr>
          <p:cNvSpPr/>
          <p:nvPr/>
        </p:nvSpPr>
        <p:spPr>
          <a:xfrm>
            <a:off x="3626916" y="2917371"/>
            <a:ext cx="3581400" cy="1066800"/>
          </a:xfrm>
          <a:prstGeom prst="rect">
            <a:avLst/>
          </a:prstGeom>
          <a:solidFill>
            <a:schemeClr val="accent5">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hteck 6">
            <a:extLst>
              <a:ext uri="{FF2B5EF4-FFF2-40B4-BE49-F238E27FC236}">
                <a16:creationId xmlns:a16="http://schemas.microsoft.com/office/drawing/2014/main" id="{2138165D-D12F-4792-835B-0EF4A66A3A3D}"/>
              </a:ext>
            </a:extLst>
          </p:cNvPr>
          <p:cNvSpPr/>
          <p:nvPr/>
        </p:nvSpPr>
        <p:spPr>
          <a:xfrm>
            <a:off x="3626916" y="4136571"/>
            <a:ext cx="3581400" cy="1143000"/>
          </a:xfrm>
          <a:prstGeom prst="rect">
            <a:avLst/>
          </a:prstGeom>
          <a:solidFill>
            <a:schemeClr val="accent4">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19177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BCB2-1495-4F32-870D-BE15E0FA09B2}"/>
              </a:ext>
            </a:extLst>
          </p:cNvPr>
          <p:cNvSpPr>
            <a:spLocks noGrp="1"/>
          </p:cNvSpPr>
          <p:nvPr>
            <p:ph type="title"/>
          </p:nvPr>
        </p:nvSpPr>
        <p:spPr/>
        <p:txBody>
          <a:bodyPr/>
          <a:lstStyle/>
          <a:p>
            <a:r>
              <a:rPr lang="en-GB" dirty="0"/>
              <a:t>Using the Debugger for a Detailed Processor View</a:t>
            </a:r>
            <a:endParaRPr lang="en-US" dirty="0"/>
          </a:p>
        </p:txBody>
      </p:sp>
      <p:sp>
        <p:nvSpPr>
          <p:cNvPr id="3" name="Content Placeholder 2">
            <a:extLst>
              <a:ext uri="{FF2B5EF4-FFF2-40B4-BE49-F238E27FC236}">
                <a16:creationId xmlns:a16="http://schemas.microsoft.com/office/drawing/2014/main" id="{EC88B844-28CF-4AC0-A317-EEA8B8B2DFBD}"/>
              </a:ext>
            </a:extLst>
          </p:cNvPr>
          <p:cNvSpPr>
            <a:spLocks noGrp="1"/>
          </p:cNvSpPr>
          <p:nvPr>
            <p:ph idx="1"/>
          </p:nvPr>
        </p:nvSpPr>
        <p:spPr>
          <a:xfrm>
            <a:off x="479425" y="1131010"/>
            <a:ext cx="4768436" cy="4948335"/>
          </a:xfrm>
        </p:spPr>
        <p:txBody>
          <a:bodyPr anchor="ctr"/>
          <a:lstStyle/>
          <a:p>
            <a:r>
              <a:rPr lang="en-GB" sz="2000" dirty="0"/>
              <a:t>Can see registers, stack, source code, disassembly (object code)</a:t>
            </a:r>
          </a:p>
          <a:p>
            <a:r>
              <a:rPr lang="en-GB" sz="2000" dirty="0"/>
              <a:t>Note: compiler may generate code for function entry</a:t>
            </a:r>
          </a:p>
          <a:p>
            <a:r>
              <a:rPr lang="en-GB" sz="2000" dirty="0"/>
              <a:t>Place breakpoint on the handler function declaration line in source code, not at the first line of code</a:t>
            </a:r>
          </a:p>
          <a:p>
            <a:endParaRPr lang="en-US" dirty="0"/>
          </a:p>
        </p:txBody>
      </p:sp>
      <p:pic>
        <p:nvPicPr>
          <p:cNvPr id="4" name="Picture 5">
            <a:extLst>
              <a:ext uri="{FF2B5EF4-FFF2-40B4-BE49-F238E27FC236}">
                <a16:creationId xmlns:a16="http://schemas.microsoft.com/office/drawing/2014/main" id="{1D2CD2A8-D7E5-4F35-B1AC-6A61B2EE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908" y="1498461"/>
            <a:ext cx="6211667" cy="3861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4661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c0950e01-db07-4e41-9c32-b7a8e9fccc9b"/>
    <ds:schemaRef ds:uri="http://purl.org/dc/elements/1.1/"/>
    <ds:schemaRef ds:uri="http://schemas.microsoft.com/sharepoint/v3/fields"/>
    <ds:schemaRef ds:uri="http://www.w3.org/XML/1998/namespac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6881</Words>
  <Application>Microsoft Office PowerPoint</Application>
  <PresentationFormat>Widescreen</PresentationFormat>
  <Paragraphs>768</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Consolas</vt:lpstr>
      <vt:lpstr>Courier New</vt:lpstr>
      <vt:lpstr>Times New Roman</vt:lpstr>
      <vt:lpstr>Wingdings</vt:lpstr>
      <vt:lpstr>Arm_PPT_Public</vt:lpstr>
      <vt:lpstr>Interrupts and Low Power Features</vt:lpstr>
      <vt:lpstr>Module Syllabus</vt:lpstr>
      <vt:lpstr>Example System with Interrupt</vt:lpstr>
      <vt:lpstr>Detecting Switch Presses</vt:lpstr>
      <vt:lpstr>Interrupt or Exception Processing Sequence</vt:lpstr>
      <vt:lpstr>Interrupts</vt:lpstr>
      <vt:lpstr>Example Program Requirements and Design</vt:lpstr>
      <vt:lpstr>Example Exception Handler</vt:lpstr>
      <vt:lpstr>Using the Debugger for a Detailed Processor View</vt:lpstr>
      <vt:lpstr>Entering Exception Handler: CPU Hardwired Exception Processing</vt:lpstr>
      <vt:lpstr>1. Finish Current Instruction</vt:lpstr>
      <vt:lpstr>2. Push Context onto Current Stack</vt:lpstr>
      <vt:lpstr>Context Saved on Stack</vt:lpstr>
      <vt:lpstr>3. Switch to Handler/Privileged Mode</vt:lpstr>
      <vt:lpstr>Handler and Privileged Mode</vt:lpstr>
      <vt:lpstr>Update IPSR with Exception Number</vt:lpstr>
      <vt:lpstr>4. Load PC with Address of Exception Handler</vt:lpstr>
      <vt:lpstr>Examine Vector Table with Debugger</vt:lpstr>
      <vt:lpstr>Upon Entry to Handler</vt:lpstr>
      <vt:lpstr>5. Load LR with EXC_RETURN Code</vt:lpstr>
      <vt:lpstr>Updated LR with EXC_RETURN Code</vt:lpstr>
      <vt:lpstr>6. Start Executing Exception Handler</vt:lpstr>
      <vt:lpstr>After Handler Has Saved More Context</vt:lpstr>
      <vt:lpstr>Exiting an Exception Handler</vt:lpstr>
      <vt:lpstr>1. Execute Instruction for Exception Return</vt:lpstr>
      <vt:lpstr>What Will Be Popped from Stack?</vt:lpstr>
      <vt:lpstr>2. Select Stack, Restore Context</vt:lpstr>
      <vt:lpstr>Example</vt:lpstr>
      <vt:lpstr>Resume Executing Previous Main Thread Code</vt:lpstr>
      <vt:lpstr>Microcontroller Interrupts</vt:lpstr>
      <vt:lpstr>Nested Vectored Interrupt Controller</vt:lpstr>
      <vt:lpstr>NVIC Registers and State</vt:lpstr>
      <vt:lpstr>Core Exception Mask Register</vt:lpstr>
      <vt:lpstr>Prioritization</vt:lpstr>
      <vt:lpstr>Special Cases of Prioritization</vt:lpstr>
      <vt:lpstr>Timing Analysis: Big Picture Timing Behaviour</vt:lpstr>
      <vt:lpstr>Interrupt Response Latency</vt:lpstr>
      <vt:lpstr>Maximum Interrupt Rate</vt:lpstr>
      <vt:lpstr>Program Design with Interrupts</vt:lpstr>
      <vt:lpstr>Volatile Data</vt:lpstr>
      <vt:lpstr>The Volatile Directive</vt:lpstr>
      <vt:lpstr>Non-Atomic Shared Data</vt:lpstr>
      <vt:lpstr>Example: Checking the Time</vt:lpstr>
      <vt:lpstr>Examining the Problem More Closely</vt:lpstr>
      <vt:lpstr>Definitions</vt:lpstr>
      <vt:lpstr>Solution: Briefly Disable Preemption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2019-10-17T10:40:10Z</dcterms:created>
  <dcterms:modified xsi:type="dcterms:W3CDTF">2020-03-23T17:30:02Z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